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15"/>
  </p:handoutMasterIdLst>
  <p:sldIdLst>
    <p:sldId id="256" r:id="rId2"/>
    <p:sldId id="330" r:id="rId3"/>
    <p:sldId id="298" r:id="rId4"/>
    <p:sldId id="285" r:id="rId5"/>
    <p:sldId id="322" r:id="rId6"/>
    <p:sldId id="286" r:id="rId7"/>
    <p:sldId id="299" r:id="rId8"/>
    <p:sldId id="310" r:id="rId9"/>
    <p:sldId id="326" r:id="rId10"/>
    <p:sldId id="327" r:id="rId11"/>
    <p:sldId id="325" r:id="rId12"/>
    <p:sldId id="328" r:id="rId13"/>
    <p:sldId id="32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A174E-5F11-466F-8803-0AFBB23602E5}" v="3" dt="2022-12-06T09:54:24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0" autoAdjust="0"/>
  </p:normalViewPr>
  <p:slideViewPr>
    <p:cSldViewPr>
      <p:cViewPr varScale="1">
        <p:scale>
          <a:sx n="86" d="100"/>
          <a:sy n="86" d="100"/>
        </p:scale>
        <p:origin x="93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EE7E2-1ACC-497F-B962-E471FB6DA36A}" type="doc">
      <dgm:prSet loTypeId="urn:microsoft.com/office/officeart/2005/8/layout/defaul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A7ED603-131B-4A30-9190-0F3C144C8177}">
      <dgm:prSet/>
      <dgm:spPr/>
      <dgm:t>
        <a:bodyPr/>
        <a:lstStyle/>
        <a:p>
          <a:r>
            <a:rPr lang="en-IN" dirty="0"/>
            <a:t>Dec – During the course –  </a:t>
          </a:r>
          <a:r>
            <a:rPr lang="en-IN" dirty="0">
              <a:solidFill>
                <a:srgbClr val="FFFF00"/>
              </a:solidFill>
            </a:rPr>
            <a:t>400 USD</a:t>
          </a:r>
        </a:p>
        <a:p>
          <a:r>
            <a:rPr lang="en-IN" dirty="0"/>
            <a:t> </a:t>
          </a:r>
          <a:endParaRPr lang="en-US" dirty="0"/>
        </a:p>
      </dgm:t>
    </dgm:pt>
    <dgm:pt modelId="{643C0FB7-A0CB-4F7B-879F-D65C94E2A451}" type="parTrans" cxnId="{6F72BFA3-DE00-4BBD-8A25-3663C2D8E94A}">
      <dgm:prSet/>
      <dgm:spPr/>
      <dgm:t>
        <a:bodyPr/>
        <a:lstStyle/>
        <a:p>
          <a:endParaRPr lang="en-US"/>
        </a:p>
      </dgm:t>
    </dgm:pt>
    <dgm:pt modelId="{01F48994-9380-4C8B-A187-A21F403457F1}" type="sibTrans" cxnId="{6F72BFA3-DE00-4BBD-8A25-3663C2D8E94A}">
      <dgm:prSet/>
      <dgm:spPr/>
      <dgm:t>
        <a:bodyPr/>
        <a:lstStyle/>
        <a:p>
          <a:endParaRPr lang="en-US"/>
        </a:p>
      </dgm:t>
    </dgm:pt>
    <dgm:pt modelId="{CD21E3AD-3C99-4716-A760-29D0D318B9F1}">
      <dgm:prSet custT="1"/>
      <dgm:spPr/>
      <dgm:t>
        <a:bodyPr/>
        <a:lstStyle/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800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Includes balance USD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1st Jan  - </a:t>
          </a:r>
          <a:r>
            <a:rPr lang="en-IN" sz="1400" b="1" kern="1200" dirty="0">
              <a:solidFill>
                <a:srgbClr val="FFFF00"/>
              </a:solidFill>
              <a:latin typeface="Century Gothic" panose="020B0502020202020204"/>
              <a:ea typeface="+mn-ea"/>
              <a:cs typeface="+mn-cs"/>
            </a:rPr>
            <a:t>82000 INR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Mid </a:t>
          </a:r>
          <a:r>
            <a:rPr lang="en-IN" sz="14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sweden</a:t>
          </a: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–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b="1" kern="1200" dirty="0">
              <a:solidFill>
                <a:srgbClr val="FFFF00"/>
              </a:solidFill>
              <a:latin typeface="Century Gothic" panose="020B0502020202020204"/>
              <a:ea typeface="+mn-ea"/>
              <a:cs typeface="+mn-cs"/>
            </a:rPr>
            <a:t>65200/INR</a:t>
          </a:r>
        </a:p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800" kern="1200" dirty="0">
              <a:solidFill>
                <a:srgbClr val="FFFF00"/>
              </a:solidFill>
            </a:rPr>
            <a:t>  </a:t>
          </a:r>
          <a:endParaRPr lang="en-US" sz="800" kern="1200" dirty="0">
            <a:solidFill>
              <a:srgbClr val="FFFF00"/>
            </a:solidFill>
          </a:endParaRPr>
        </a:p>
      </dgm:t>
    </dgm:pt>
    <dgm:pt modelId="{8F118CDF-B603-4D2C-80FF-77F168BAFD00}" type="parTrans" cxnId="{03CF7896-2967-418D-A79F-F77B973EE528}">
      <dgm:prSet/>
      <dgm:spPr/>
      <dgm:t>
        <a:bodyPr/>
        <a:lstStyle/>
        <a:p>
          <a:endParaRPr lang="en-US"/>
        </a:p>
      </dgm:t>
    </dgm:pt>
    <dgm:pt modelId="{A91AF302-3DAA-4552-93F4-45845F0EAD6E}" type="sibTrans" cxnId="{03CF7896-2967-418D-A79F-F77B973EE528}">
      <dgm:prSet/>
      <dgm:spPr/>
      <dgm:t>
        <a:bodyPr/>
        <a:lstStyle/>
        <a:p>
          <a:endParaRPr lang="en-US"/>
        </a:p>
      </dgm:t>
    </dgm:pt>
    <dgm:pt modelId="{A1D5C474-6B35-4DDC-8F70-011E45497D11}">
      <dgm:prSet/>
      <dgm:spPr/>
      <dgm:t>
        <a:bodyPr/>
        <a:lstStyle/>
        <a:p>
          <a:r>
            <a:rPr lang="en-IN" dirty="0"/>
            <a:t>1</a:t>
          </a:r>
          <a:r>
            <a:rPr lang="en-IN" baseline="30000" dirty="0"/>
            <a:t>st</a:t>
          </a:r>
          <a:r>
            <a:rPr lang="en-IN" dirty="0"/>
            <a:t> Feb = </a:t>
          </a:r>
          <a:r>
            <a:rPr lang="en-IN" dirty="0">
              <a:solidFill>
                <a:srgbClr val="FFFF00"/>
              </a:solidFill>
            </a:rPr>
            <a:t>55000 </a:t>
          </a:r>
          <a:endParaRPr lang="en-US" dirty="0">
            <a:solidFill>
              <a:srgbClr val="FFFF00"/>
            </a:solidFill>
          </a:endParaRPr>
        </a:p>
      </dgm:t>
    </dgm:pt>
    <dgm:pt modelId="{63981EC5-1BFD-4D04-95F8-0B837B2470A9}" type="parTrans" cxnId="{70EDD371-68F9-49B2-94A4-54B2786085BC}">
      <dgm:prSet/>
      <dgm:spPr/>
      <dgm:t>
        <a:bodyPr/>
        <a:lstStyle/>
        <a:p>
          <a:endParaRPr lang="en-US"/>
        </a:p>
      </dgm:t>
    </dgm:pt>
    <dgm:pt modelId="{9F46BD27-164F-48DA-91B7-0E907730E5EA}" type="sibTrans" cxnId="{70EDD371-68F9-49B2-94A4-54B2786085BC}">
      <dgm:prSet/>
      <dgm:spPr/>
      <dgm:t>
        <a:bodyPr/>
        <a:lstStyle/>
        <a:p>
          <a:endParaRPr lang="en-US"/>
        </a:p>
      </dgm:t>
    </dgm:pt>
    <dgm:pt modelId="{7FBE3E1F-62DA-4469-A589-3517C74F6A26}">
      <dgm:prSet/>
      <dgm:spPr/>
      <dgm:t>
        <a:bodyPr/>
        <a:lstStyle/>
        <a:p>
          <a:r>
            <a:rPr lang="en-IN" dirty="0"/>
            <a:t>1</a:t>
          </a:r>
          <a:r>
            <a:rPr lang="en-IN" baseline="30000" dirty="0"/>
            <a:t>st</a:t>
          </a:r>
          <a:r>
            <a:rPr lang="en-IN" dirty="0"/>
            <a:t> Mar=   </a:t>
          </a:r>
          <a:r>
            <a:rPr lang="en-IN" dirty="0">
              <a:solidFill>
                <a:srgbClr val="FFFF00"/>
              </a:solidFill>
            </a:rPr>
            <a:t>38000</a:t>
          </a:r>
          <a:r>
            <a:rPr lang="en-IN" dirty="0"/>
            <a:t> INR</a:t>
          </a:r>
          <a:endParaRPr lang="en-US" dirty="0"/>
        </a:p>
      </dgm:t>
    </dgm:pt>
    <dgm:pt modelId="{0C02D8A0-1CCF-4A01-ABF3-8E0C4529773D}" type="parTrans" cxnId="{445512FF-F116-4E20-82C9-352D3B9281D5}">
      <dgm:prSet/>
      <dgm:spPr/>
      <dgm:t>
        <a:bodyPr/>
        <a:lstStyle/>
        <a:p>
          <a:endParaRPr lang="en-US"/>
        </a:p>
      </dgm:t>
    </dgm:pt>
    <dgm:pt modelId="{52C05F86-B500-4DDC-813D-0FD3B5EA7022}" type="sibTrans" cxnId="{445512FF-F116-4E20-82C9-352D3B9281D5}">
      <dgm:prSet/>
      <dgm:spPr/>
      <dgm:t>
        <a:bodyPr/>
        <a:lstStyle/>
        <a:p>
          <a:endParaRPr lang="en-US"/>
        </a:p>
      </dgm:t>
    </dgm:pt>
    <dgm:pt modelId="{0C80407A-7CDB-44BE-8717-A2134902149D}">
      <dgm:prSet/>
      <dgm:spPr/>
      <dgm:t>
        <a:bodyPr/>
        <a:lstStyle/>
        <a:p>
          <a:r>
            <a:rPr lang="en-IN" dirty="0"/>
            <a:t>1</a:t>
          </a:r>
          <a:r>
            <a:rPr lang="en-IN" baseline="30000" dirty="0"/>
            <a:t>st</a:t>
          </a:r>
          <a:r>
            <a:rPr lang="en-IN" dirty="0"/>
            <a:t> Apr  =</a:t>
          </a:r>
          <a:r>
            <a:rPr lang="en-IN" dirty="0">
              <a:solidFill>
                <a:srgbClr val="FFFF00"/>
              </a:solidFill>
            </a:rPr>
            <a:t>83000 </a:t>
          </a:r>
          <a:r>
            <a:rPr lang="en-IN" dirty="0"/>
            <a:t>INR </a:t>
          </a:r>
          <a:endParaRPr lang="en-US" dirty="0"/>
        </a:p>
      </dgm:t>
    </dgm:pt>
    <dgm:pt modelId="{3FD3C8FC-6758-4EF3-A3C5-00B4A3FCAA3B}" type="parTrans" cxnId="{F21A33E2-CF8D-44B4-9BA0-A6D99B3713A8}">
      <dgm:prSet/>
      <dgm:spPr/>
      <dgm:t>
        <a:bodyPr/>
        <a:lstStyle/>
        <a:p>
          <a:endParaRPr lang="en-US"/>
        </a:p>
      </dgm:t>
    </dgm:pt>
    <dgm:pt modelId="{B478FF0E-7622-4FC6-AF93-F1BE458DF2F7}" type="sibTrans" cxnId="{F21A33E2-CF8D-44B4-9BA0-A6D99B3713A8}">
      <dgm:prSet/>
      <dgm:spPr/>
      <dgm:t>
        <a:bodyPr/>
        <a:lstStyle/>
        <a:p>
          <a:endParaRPr lang="en-US"/>
        </a:p>
      </dgm:t>
    </dgm:pt>
    <dgm:pt modelId="{5FB9DC7E-8928-4629-A2FD-4B65CA2D0292}">
      <dgm:prSet/>
      <dgm:spPr/>
      <dgm:t>
        <a:bodyPr/>
        <a:lstStyle/>
        <a:p>
          <a:r>
            <a:rPr lang="en-IN" dirty="0"/>
            <a:t>You can pay all together or as per your financial situation </a:t>
          </a:r>
          <a:endParaRPr lang="en-US" dirty="0"/>
        </a:p>
      </dgm:t>
    </dgm:pt>
    <dgm:pt modelId="{3845A9D7-FE2D-4FAF-8832-CF838AB0DDF3}" type="parTrans" cxnId="{297BFABE-537C-4D0B-8F78-E55E294C9B23}">
      <dgm:prSet/>
      <dgm:spPr/>
      <dgm:t>
        <a:bodyPr/>
        <a:lstStyle/>
        <a:p>
          <a:endParaRPr lang="en-US"/>
        </a:p>
      </dgm:t>
    </dgm:pt>
    <dgm:pt modelId="{3344363E-6FDA-4F37-A0BA-8F2D9314AF7E}" type="sibTrans" cxnId="{297BFABE-537C-4D0B-8F78-E55E294C9B23}">
      <dgm:prSet/>
      <dgm:spPr/>
      <dgm:t>
        <a:bodyPr/>
        <a:lstStyle/>
        <a:p>
          <a:endParaRPr lang="en-US"/>
        </a:p>
      </dgm:t>
    </dgm:pt>
    <dgm:pt modelId="{1A1B6892-7BF8-4D85-ADC4-883F34FF88D9}" type="pres">
      <dgm:prSet presAssocID="{123EE7E2-1ACC-497F-B962-E471FB6DA36A}" presName="diagram" presStyleCnt="0">
        <dgm:presLayoutVars>
          <dgm:dir/>
          <dgm:resizeHandles val="exact"/>
        </dgm:presLayoutVars>
      </dgm:prSet>
      <dgm:spPr/>
    </dgm:pt>
    <dgm:pt modelId="{9C0A33D4-8F0D-4BE4-ACA4-0FED0B52F31F}" type="pres">
      <dgm:prSet presAssocID="{1A7ED603-131B-4A30-9190-0F3C144C8177}" presName="node" presStyleLbl="node1" presStyleIdx="0" presStyleCnt="6">
        <dgm:presLayoutVars>
          <dgm:bulletEnabled val="1"/>
        </dgm:presLayoutVars>
      </dgm:prSet>
      <dgm:spPr/>
    </dgm:pt>
    <dgm:pt modelId="{1AFECDFE-5A50-4E13-BC23-1D3305C3FFF4}" type="pres">
      <dgm:prSet presAssocID="{01F48994-9380-4C8B-A187-A21F403457F1}" presName="sibTrans" presStyleCnt="0"/>
      <dgm:spPr/>
    </dgm:pt>
    <dgm:pt modelId="{4E7148AA-6A03-41FC-80E0-21596B740AB6}" type="pres">
      <dgm:prSet presAssocID="{CD21E3AD-3C99-4716-A760-29D0D318B9F1}" presName="node" presStyleLbl="node1" presStyleIdx="1" presStyleCnt="6" custLinFactNeighborX="1925" custLinFactNeighborY="7264">
        <dgm:presLayoutVars>
          <dgm:bulletEnabled val="1"/>
        </dgm:presLayoutVars>
      </dgm:prSet>
      <dgm:spPr/>
    </dgm:pt>
    <dgm:pt modelId="{F27EF50E-E903-4CB1-B746-63C51E9A93EE}" type="pres">
      <dgm:prSet presAssocID="{A91AF302-3DAA-4552-93F4-45845F0EAD6E}" presName="sibTrans" presStyleCnt="0"/>
      <dgm:spPr/>
    </dgm:pt>
    <dgm:pt modelId="{C48E925E-6757-4837-BCE7-A87621B35742}" type="pres">
      <dgm:prSet presAssocID="{A1D5C474-6B35-4DDC-8F70-011E45497D11}" presName="node" presStyleLbl="node1" presStyleIdx="2" presStyleCnt="6">
        <dgm:presLayoutVars>
          <dgm:bulletEnabled val="1"/>
        </dgm:presLayoutVars>
      </dgm:prSet>
      <dgm:spPr/>
    </dgm:pt>
    <dgm:pt modelId="{5B5F8542-87C2-4480-B132-0BD5B73FB259}" type="pres">
      <dgm:prSet presAssocID="{9F46BD27-164F-48DA-91B7-0E907730E5EA}" presName="sibTrans" presStyleCnt="0"/>
      <dgm:spPr/>
    </dgm:pt>
    <dgm:pt modelId="{26039E81-95D4-440F-9C75-42C94007B1F1}" type="pres">
      <dgm:prSet presAssocID="{7FBE3E1F-62DA-4469-A589-3517C74F6A26}" presName="node" presStyleLbl="node1" presStyleIdx="3" presStyleCnt="6">
        <dgm:presLayoutVars>
          <dgm:bulletEnabled val="1"/>
        </dgm:presLayoutVars>
      </dgm:prSet>
      <dgm:spPr/>
    </dgm:pt>
    <dgm:pt modelId="{0114D44A-C541-49D9-A9BA-4928CC40AC27}" type="pres">
      <dgm:prSet presAssocID="{52C05F86-B500-4DDC-813D-0FD3B5EA7022}" presName="sibTrans" presStyleCnt="0"/>
      <dgm:spPr/>
    </dgm:pt>
    <dgm:pt modelId="{3E02F3C1-EF8E-40F4-B565-885ED2877212}" type="pres">
      <dgm:prSet presAssocID="{0C80407A-7CDB-44BE-8717-A2134902149D}" presName="node" presStyleLbl="node1" presStyleIdx="4" presStyleCnt="6">
        <dgm:presLayoutVars>
          <dgm:bulletEnabled val="1"/>
        </dgm:presLayoutVars>
      </dgm:prSet>
      <dgm:spPr/>
    </dgm:pt>
    <dgm:pt modelId="{9DEF0B1A-6643-455E-93CE-968ADDCCD63A}" type="pres">
      <dgm:prSet presAssocID="{B478FF0E-7622-4FC6-AF93-F1BE458DF2F7}" presName="sibTrans" presStyleCnt="0"/>
      <dgm:spPr/>
    </dgm:pt>
    <dgm:pt modelId="{B2F3D60E-7E78-4037-917F-2424551F07D6}" type="pres">
      <dgm:prSet presAssocID="{5FB9DC7E-8928-4629-A2FD-4B65CA2D0292}" presName="node" presStyleLbl="node1" presStyleIdx="5" presStyleCnt="6">
        <dgm:presLayoutVars>
          <dgm:bulletEnabled val="1"/>
        </dgm:presLayoutVars>
      </dgm:prSet>
      <dgm:spPr/>
    </dgm:pt>
  </dgm:ptLst>
  <dgm:cxnLst>
    <dgm:cxn modelId="{CA8D8027-BFD2-4BE4-9233-8C5DD47E9FCF}" type="presOf" srcId="{1A7ED603-131B-4A30-9190-0F3C144C8177}" destId="{9C0A33D4-8F0D-4BE4-ACA4-0FED0B52F31F}" srcOrd="0" destOrd="0" presId="urn:microsoft.com/office/officeart/2005/8/layout/default"/>
    <dgm:cxn modelId="{A286403E-E269-4C4A-898B-9EB229AB99CF}" type="presOf" srcId="{A1D5C474-6B35-4DDC-8F70-011E45497D11}" destId="{C48E925E-6757-4837-BCE7-A87621B35742}" srcOrd="0" destOrd="0" presId="urn:microsoft.com/office/officeart/2005/8/layout/default"/>
    <dgm:cxn modelId="{12C24D66-72FD-4F72-AD21-0227F4F050F6}" type="presOf" srcId="{CD21E3AD-3C99-4716-A760-29D0D318B9F1}" destId="{4E7148AA-6A03-41FC-80E0-21596B740AB6}" srcOrd="0" destOrd="0" presId="urn:microsoft.com/office/officeart/2005/8/layout/default"/>
    <dgm:cxn modelId="{97F4F648-4F26-4129-9FDA-EC1DFC88C5F1}" type="presOf" srcId="{0C80407A-7CDB-44BE-8717-A2134902149D}" destId="{3E02F3C1-EF8E-40F4-B565-885ED2877212}" srcOrd="0" destOrd="0" presId="urn:microsoft.com/office/officeart/2005/8/layout/default"/>
    <dgm:cxn modelId="{AB5AFD6B-2933-4DDD-AE9F-D4AC5A70153F}" type="presOf" srcId="{7FBE3E1F-62DA-4469-A589-3517C74F6A26}" destId="{26039E81-95D4-440F-9C75-42C94007B1F1}" srcOrd="0" destOrd="0" presId="urn:microsoft.com/office/officeart/2005/8/layout/default"/>
    <dgm:cxn modelId="{70EDD371-68F9-49B2-94A4-54B2786085BC}" srcId="{123EE7E2-1ACC-497F-B962-E471FB6DA36A}" destId="{A1D5C474-6B35-4DDC-8F70-011E45497D11}" srcOrd="2" destOrd="0" parTransId="{63981EC5-1BFD-4D04-95F8-0B837B2470A9}" sibTransId="{9F46BD27-164F-48DA-91B7-0E907730E5EA}"/>
    <dgm:cxn modelId="{33C7F993-2D82-4538-A628-3B1ABC39617C}" type="presOf" srcId="{123EE7E2-1ACC-497F-B962-E471FB6DA36A}" destId="{1A1B6892-7BF8-4D85-ADC4-883F34FF88D9}" srcOrd="0" destOrd="0" presId="urn:microsoft.com/office/officeart/2005/8/layout/default"/>
    <dgm:cxn modelId="{03CF7896-2967-418D-A79F-F77B973EE528}" srcId="{123EE7E2-1ACC-497F-B962-E471FB6DA36A}" destId="{CD21E3AD-3C99-4716-A760-29D0D318B9F1}" srcOrd="1" destOrd="0" parTransId="{8F118CDF-B603-4D2C-80FF-77F168BAFD00}" sibTransId="{A91AF302-3DAA-4552-93F4-45845F0EAD6E}"/>
    <dgm:cxn modelId="{6F72BFA3-DE00-4BBD-8A25-3663C2D8E94A}" srcId="{123EE7E2-1ACC-497F-B962-E471FB6DA36A}" destId="{1A7ED603-131B-4A30-9190-0F3C144C8177}" srcOrd="0" destOrd="0" parTransId="{643C0FB7-A0CB-4F7B-879F-D65C94E2A451}" sibTransId="{01F48994-9380-4C8B-A187-A21F403457F1}"/>
    <dgm:cxn modelId="{297BFABE-537C-4D0B-8F78-E55E294C9B23}" srcId="{123EE7E2-1ACC-497F-B962-E471FB6DA36A}" destId="{5FB9DC7E-8928-4629-A2FD-4B65CA2D0292}" srcOrd="5" destOrd="0" parTransId="{3845A9D7-FE2D-4FAF-8832-CF838AB0DDF3}" sibTransId="{3344363E-6FDA-4F37-A0BA-8F2D9314AF7E}"/>
    <dgm:cxn modelId="{80A3AEBF-E18A-4D18-A708-7A4A11FE222B}" type="presOf" srcId="{5FB9DC7E-8928-4629-A2FD-4B65CA2D0292}" destId="{B2F3D60E-7E78-4037-917F-2424551F07D6}" srcOrd="0" destOrd="0" presId="urn:microsoft.com/office/officeart/2005/8/layout/default"/>
    <dgm:cxn modelId="{F21A33E2-CF8D-44B4-9BA0-A6D99B3713A8}" srcId="{123EE7E2-1ACC-497F-B962-E471FB6DA36A}" destId="{0C80407A-7CDB-44BE-8717-A2134902149D}" srcOrd="4" destOrd="0" parTransId="{3FD3C8FC-6758-4EF3-A3C5-00B4A3FCAA3B}" sibTransId="{B478FF0E-7622-4FC6-AF93-F1BE458DF2F7}"/>
    <dgm:cxn modelId="{445512FF-F116-4E20-82C9-352D3B9281D5}" srcId="{123EE7E2-1ACC-497F-B962-E471FB6DA36A}" destId="{7FBE3E1F-62DA-4469-A589-3517C74F6A26}" srcOrd="3" destOrd="0" parTransId="{0C02D8A0-1CCF-4A01-ABF3-8E0C4529773D}" sibTransId="{52C05F86-B500-4DDC-813D-0FD3B5EA7022}"/>
    <dgm:cxn modelId="{43AA88CA-B2F0-46B4-A2D3-0FFA13D6D08C}" type="presParOf" srcId="{1A1B6892-7BF8-4D85-ADC4-883F34FF88D9}" destId="{9C0A33D4-8F0D-4BE4-ACA4-0FED0B52F31F}" srcOrd="0" destOrd="0" presId="urn:microsoft.com/office/officeart/2005/8/layout/default"/>
    <dgm:cxn modelId="{07F993DC-9DDA-41EE-A89B-8291EEBA26BD}" type="presParOf" srcId="{1A1B6892-7BF8-4D85-ADC4-883F34FF88D9}" destId="{1AFECDFE-5A50-4E13-BC23-1D3305C3FFF4}" srcOrd="1" destOrd="0" presId="urn:microsoft.com/office/officeart/2005/8/layout/default"/>
    <dgm:cxn modelId="{3C168D4D-B227-4DA7-9347-5A8A3DB2D360}" type="presParOf" srcId="{1A1B6892-7BF8-4D85-ADC4-883F34FF88D9}" destId="{4E7148AA-6A03-41FC-80E0-21596B740AB6}" srcOrd="2" destOrd="0" presId="urn:microsoft.com/office/officeart/2005/8/layout/default"/>
    <dgm:cxn modelId="{73BE4D0C-14D7-4526-8015-95D5B55C1BAE}" type="presParOf" srcId="{1A1B6892-7BF8-4D85-ADC4-883F34FF88D9}" destId="{F27EF50E-E903-4CB1-B746-63C51E9A93EE}" srcOrd="3" destOrd="0" presId="urn:microsoft.com/office/officeart/2005/8/layout/default"/>
    <dgm:cxn modelId="{FCE58100-31E9-4558-928B-70B841228731}" type="presParOf" srcId="{1A1B6892-7BF8-4D85-ADC4-883F34FF88D9}" destId="{C48E925E-6757-4837-BCE7-A87621B35742}" srcOrd="4" destOrd="0" presId="urn:microsoft.com/office/officeart/2005/8/layout/default"/>
    <dgm:cxn modelId="{5E7C9BFA-8586-4F2A-95AC-1F34E36C6285}" type="presParOf" srcId="{1A1B6892-7BF8-4D85-ADC4-883F34FF88D9}" destId="{5B5F8542-87C2-4480-B132-0BD5B73FB259}" srcOrd="5" destOrd="0" presId="urn:microsoft.com/office/officeart/2005/8/layout/default"/>
    <dgm:cxn modelId="{2EC2D754-FD9C-482A-9019-1EDD546D75D0}" type="presParOf" srcId="{1A1B6892-7BF8-4D85-ADC4-883F34FF88D9}" destId="{26039E81-95D4-440F-9C75-42C94007B1F1}" srcOrd="6" destOrd="0" presId="urn:microsoft.com/office/officeart/2005/8/layout/default"/>
    <dgm:cxn modelId="{01D6C772-263E-431B-BB6F-183AA3631A8C}" type="presParOf" srcId="{1A1B6892-7BF8-4D85-ADC4-883F34FF88D9}" destId="{0114D44A-C541-49D9-A9BA-4928CC40AC27}" srcOrd="7" destOrd="0" presId="urn:microsoft.com/office/officeart/2005/8/layout/default"/>
    <dgm:cxn modelId="{79FA5CC5-6125-4B84-BD06-566FD087E5D5}" type="presParOf" srcId="{1A1B6892-7BF8-4D85-ADC4-883F34FF88D9}" destId="{3E02F3C1-EF8E-40F4-B565-885ED2877212}" srcOrd="8" destOrd="0" presId="urn:microsoft.com/office/officeart/2005/8/layout/default"/>
    <dgm:cxn modelId="{10604F9C-D37C-4628-9246-3E7CB6F4BF87}" type="presParOf" srcId="{1A1B6892-7BF8-4D85-ADC4-883F34FF88D9}" destId="{9DEF0B1A-6643-455E-93CE-968ADDCCD63A}" srcOrd="9" destOrd="0" presId="urn:microsoft.com/office/officeart/2005/8/layout/default"/>
    <dgm:cxn modelId="{B4C81CED-9AE3-4B34-8F37-669E305CB3BE}" type="presParOf" srcId="{1A1B6892-7BF8-4D85-ADC4-883F34FF88D9}" destId="{B2F3D60E-7E78-4037-917F-2424551F07D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A33D4-8F0D-4BE4-ACA4-0FED0B52F31F}">
      <dsp:nvSpPr>
        <dsp:cNvPr id="0" name=""/>
        <dsp:cNvSpPr/>
      </dsp:nvSpPr>
      <dsp:spPr>
        <a:xfrm>
          <a:off x="0" y="116610"/>
          <a:ext cx="2536031" cy="15216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Dec – During the course –  </a:t>
          </a:r>
          <a:r>
            <a:rPr lang="en-IN" sz="2200" kern="1200" dirty="0">
              <a:solidFill>
                <a:srgbClr val="FFFF00"/>
              </a:solidFill>
            </a:rPr>
            <a:t>400 USD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 </a:t>
          </a:r>
          <a:endParaRPr lang="en-US" sz="2200" kern="1200" dirty="0"/>
        </a:p>
      </dsp:txBody>
      <dsp:txXfrm>
        <a:off x="0" y="116610"/>
        <a:ext cx="2536031" cy="1521618"/>
      </dsp:txXfrm>
    </dsp:sp>
    <dsp:sp modelId="{4E7148AA-6A03-41FC-80E0-21596B740AB6}">
      <dsp:nvSpPr>
        <dsp:cNvPr id="0" name=""/>
        <dsp:cNvSpPr/>
      </dsp:nvSpPr>
      <dsp:spPr>
        <a:xfrm>
          <a:off x="2838452" y="227141"/>
          <a:ext cx="2536031" cy="15216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800" kern="1200" dirty="0"/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Includes balance USD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1st Jan  - </a:t>
          </a:r>
          <a:r>
            <a:rPr lang="en-IN" sz="1400" b="1" kern="1200" dirty="0">
              <a:solidFill>
                <a:srgbClr val="FFFF00"/>
              </a:solidFill>
              <a:latin typeface="Century Gothic" panose="020B0502020202020204"/>
              <a:ea typeface="+mn-ea"/>
              <a:cs typeface="+mn-cs"/>
            </a:rPr>
            <a:t>82000 INR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Mid </a:t>
          </a:r>
          <a:r>
            <a:rPr lang="en-IN" sz="1400" kern="1200" dirty="0" err="1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sweden</a:t>
          </a:r>
          <a:r>
            <a:rPr lang="en-IN" sz="1400" kern="1200" dirty="0">
              <a:solidFill>
                <a:prstClr val="white"/>
              </a:solidFill>
              <a:latin typeface="Century Gothic" panose="020B0502020202020204"/>
              <a:ea typeface="+mn-ea"/>
              <a:cs typeface="+mn-cs"/>
            </a:rPr>
            <a:t> –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b="1" kern="1200" dirty="0">
              <a:solidFill>
                <a:srgbClr val="FFFF00"/>
              </a:solidFill>
              <a:latin typeface="Century Gothic" panose="020B0502020202020204"/>
              <a:ea typeface="+mn-ea"/>
              <a:cs typeface="+mn-cs"/>
            </a:rPr>
            <a:t>65200/INR</a:t>
          </a:r>
        </a:p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800" kern="1200" dirty="0">
              <a:solidFill>
                <a:srgbClr val="FFFF00"/>
              </a:solidFill>
            </a:rPr>
            <a:t>  </a:t>
          </a:r>
          <a:endParaRPr lang="en-US" sz="800" kern="1200" dirty="0">
            <a:solidFill>
              <a:srgbClr val="FFFF00"/>
            </a:solidFill>
          </a:endParaRPr>
        </a:p>
      </dsp:txBody>
      <dsp:txXfrm>
        <a:off x="2838452" y="227141"/>
        <a:ext cx="2536031" cy="1521618"/>
      </dsp:txXfrm>
    </dsp:sp>
    <dsp:sp modelId="{C48E925E-6757-4837-BCE7-A87621B35742}">
      <dsp:nvSpPr>
        <dsp:cNvPr id="0" name=""/>
        <dsp:cNvSpPr/>
      </dsp:nvSpPr>
      <dsp:spPr>
        <a:xfrm>
          <a:off x="5579268" y="116610"/>
          <a:ext cx="2536031" cy="15216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1</a:t>
          </a:r>
          <a:r>
            <a:rPr lang="en-IN" sz="2200" kern="1200" baseline="30000" dirty="0"/>
            <a:t>st</a:t>
          </a:r>
          <a:r>
            <a:rPr lang="en-IN" sz="2200" kern="1200" dirty="0"/>
            <a:t> Feb = </a:t>
          </a:r>
          <a:r>
            <a:rPr lang="en-IN" sz="2200" kern="1200" dirty="0">
              <a:solidFill>
                <a:srgbClr val="FFFF00"/>
              </a:solidFill>
            </a:rPr>
            <a:t>55000 </a:t>
          </a:r>
          <a:endParaRPr lang="en-US" sz="2200" kern="1200" dirty="0">
            <a:solidFill>
              <a:srgbClr val="FFFF00"/>
            </a:solidFill>
          </a:endParaRPr>
        </a:p>
      </dsp:txBody>
      <dsp:txXfrm>
        <a:off x="5579268" y="116610"/>
        <a:ext cx="2536031" cy="1521618"/>
      </dsp:txXfrm>
    </dsp:sp>
    <dsp:sp modelId="{26039E81-95D4-440F-9C75-42C94007B1F1}">
      <dsp:nvSpPr>
        <dsp:cNvPr id="0" name=""/>
        <dsp:cNvSpPr/>
      </dsp:nvSpPr>
      <dsp:spPr>
        <a:xfrm>
          <a:off x="0" y="1891832"/>
          <a:ext cx="2536031" cy="15216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1</a:t>
          </a:r>
          <a:r>
            <a:rPr lang="en-IN" sz="2200" kern="1200" baseline="30000" dirty="0"/>
            <a:t>st</a:t>
          </a:r>
          <a:r>
            <a:rPr lang="en-IN" sz="2200" kern="1200" dirty="0"/>
            <a:t> Mar=   </a:t>
          </a:r>
          <a:r>
            <a:rPr lang="en-IN" sz="2200" kern="1200" dirty="0">
              <a:solidFill>
                <a:srgbClr val="FFFF00"/>
              </a:solidFill>
            </a:rPr>
            <a:t>38000</a:t>
          </a:r>
          <a:r>
            <a:rPr lang="en-IN" sz="2200" kern="1200" dirty="0"/>
            <a:t> INR</a:t>
          </a:r>
          <a:endParaRPr lang="en-US" sz="2200" kern="1200" dirty="0"/>
        </a:p>
      </dsp:txBody>
      <dsp:txXfrm>
        <a:off x="0" y="1891832"/>
        <a:ext cx="2536031" cy="1521618"/>
      </dsp:txXfrm>
    </dsp:sp>
    <dsp:sp modelId="{3E02F3C1-EF8E-40F4-B565-885ED2877212}">
      <dsp:nvSpPr>
        <dsp:cNvPr id="0" name=""/>
        <dsp:cNvSpPr/>
      </dsp:nvSpPr>
      <dsp:spPr>
        <a:xfrm>
          <a:off x="2789634" y="1891832"/>
          <a:ext cx="2536031" cy="15216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1</a:t>
          </a:r>
          <a:r>
            <a:rPr lang="en-IN" sz="2200" kern="1200" baseline="30000" dirty="0"/>
            <a:t>st</a:t>
          </a:r>
          <a:r>
            <a:rPr lang="en-IN" sz="2200" kern="1200" dirty="0"/>
            <a:t> Apr  =</a:t>
          </a:r>
          <a:r>
            <a:rPr lang="en-IN" sz="2200" kern="1200" dirty="0">
              <a:solidFill>
                <a:srgbClr val="FFFF00"/>
              </a:solidFill>
            </a:rPr>
            <a:t>83000 </a:t>
          </a:r>
          <a:r>
            <a:rPr lang="en-IN" sz="2200" kern="1200" dirty="0"/>
            <a:t>INR </a:t>
          </a:r>
          <a:endParaRPr lang="en-US" sz="2200" kern="1200" dirty="0"/>
        </a:p>
      </dsp:txBody>
      <dsp:txXfrm>
        <a:off x="2789634" y="1891832"/>
        <a:ext cx="2536031" cy="1521618"/>
      </dsp:txXfrm>
    </dsp:sp>
    <dsp:sp modelId="{B2F3D60E-7E78-4037-917F-2424551F07D6}">
      <dsp:nvSpPr>
        <dsp:cNvPr id="0" name=""/>
        <dsp:cNvSpPr/>
      </dsp:nvSpPr>
      <dsp:spPr>
        <a:xfrm>
          <a:off x="5579268" y="1891832"/>
          <a:ext cx="2536031" cy="15216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You can pay all together or as per your financial situation </a:t>
          </a:r>
          <a:endParaRPr lang="en-US" sz="2200" kern="1200" dirty="0"/>
        </a:p>
      </dsp:txBody>
      <dsp:txXfrm>
        <a:off x="5579268" y="1891832"/>
        <a:ext cx="2536031" cy="1521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27EB57-8A59-BF99-AD8E-57B5748527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31D715-8553-087A-BB8C-8E47F53A89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28E106-89ED-448D-9F23-FC33F915CE25}" type="datetimeFigureOut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E82C0-D303-DA69-2EC8-FF07D20F99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596BA-A349-4F21-0725-D52F32404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E78C244-7B7C-4E45-ADEB-E67D4B6A44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pPr>
              <a:defRPr/>
            </a:pPr>
            <a:fld id="{4F6329F9-C7F5-4731-A86B-73BD01742F02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pPr>
              <a:defRPr/>
            </a:pPr>
            <a:fld id="{36A31208-148E-4C5E-AE58-4937A816A6A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91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5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49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7130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61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82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086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D6A1B-9AF8-4FEC-832A-087E848126D9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B1359-C6F4-4C79-A664-297308F1D13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769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E1E2748-7EA0-4E5A-A34F-85151B0E3C81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B0A6C966-AF16-4511-90D5-27D2C6B28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22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016C80-F9BC-4FBA-9449-90E5008BD087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0FFDD-A7B8-4456-B2E5-8248AC54986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40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C743011-00ED-4FBA-9AF0-2C2741633152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pPr>
              <a:defRPr/>
            </a:pPr>
            <a:fld id="{F22FA6C3-B196-4350-9785-8B1A7CF356A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18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5B3D3-11A3-45D1-BAC3-F6E36AEC6F30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844D8-DF76-4C4B-8DB6-998ED43F7A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16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DFD5E9-1E25-466C-99DB-ABD75F556986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46CEB-C8CE-44A8-8EFE-7DC8BF8E4C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64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742204-15D4-4093-86F1-8A6AEEAC10F3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EA9E1-B7C6-4BFB-9467-648041E3FD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35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1D1F91-2AB7-4AD0-BD6F-8DA0EC2CED19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B5AD4-8B4F-464A-971A-5FB9305E1C3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4E23AB-BF54-4A65-8431-BA07BAE69306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705FB-2C7A-4288-8CE5-6893E0C0161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79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F89B0-BD05-491E-B38E-082C0EBD5D31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4311C-4F02-4044-9F58-41BF5150D6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59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339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6A2C645-8887-6D67-737E-2B94653B8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09600"/>
            <a:ext cx="6934200" cy="7048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SWEDEN-INDIA PROJECT</a:t>
            </a: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85D463FA-0476-7F5C-0E4B-70E958B68E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24000"/>
            <a:ext cx="6400800" cy="3660775"/>
          </a:xfrm>
        </p:spPr>
        <p:txBody>
          <a:bodyPr/>
          <a:lstStyle/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SOCIAL WORK  </a:t>
            </a:r>
          </a:p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FIELD PRACTICE IN INDIA</a:t>
            </a:r>
          </a:p>
          <a:p>
            <a:pPr eaLnBrk="1" hangingPunct="1"/>
            <a:endParaRPr lang="en-US" altLang="en-US" sz="2800" b="1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Estimated costs – for full term practice </a:t>
            </a:r>
          </a:p>
          <a:p>
            <a:pPr algn="ctr" eaLnBrk="1" hangingPunct="1"/>
            <a:r>
              <a:rPr lang="en-US" altLang="en-US" sz="2800" b="1" dirty="0">
                <a:latin typeface="Tahoma" panose="020B0604030504040204" pitchFamily="34" charset="0"/>
                <a:cs typeface="Tahoma" panose="020B0604030504040204" pitchFamily="34" charset="0"/>
              </a:rPr>
              <a:t>  Jan- Apr 2025</a:t>
            </a:r>
            <a:endParaRPr lang="en-US" altLang="en-US" sz="2800" b="1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149" name="Picture 6" descr="FINALLOGO copy.gif">
            <a:extLst>
              <a:ext uri="{FF2B5EF4-FFF2-40B4-BE49-F238E27FC236}">
                <a16:creationId xmlns:a16="http://schemas.microsoft.com/office/drawing/2014/main" id="{3EBB7D0E-CD4C-A425-D01C-4C900DDD2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E4FD-E700-A8E9-36C0-9FB4D3C19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1293028"/>
          </a:xfrm>
        </p:spPr>
        <p:txBody>
          <a:bodyPr>
            <a:normAutofit/>
          </a:bodyPr>
          <a:lstStyle/>
          <a:p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Hotel , hostel  details and cost -</a:t>
            </a:r>
            <a:b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Lakshmi will do the reservation for hotel / hostel. Some hotels want advance payment while some need just booking. Accordingly students pay in cash  or    payment either directly to the hotel. There could be %  variations in cost . Hostel / hotel costs vary depending on the city and location and tax changes. </a:t>
            </a:r>
            <a:br>
              <a:rPr lang="en-IN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1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E3D071-3463-3A2B-0EEC-719B364F55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325366"/>
              </p:ext>
            </p:extLst>
          </p:nvPr>
        </p:nvGraphicFramePr>
        <p:xfrm>
          <a:off x="838200" y="2025536"/>
          <a:ext cx="7943852" cy="3263026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982510">
                  <a:extLst>
                    <a:ext uri="{9D8B030D-6E8A-4147-A177-3AD203B41FA5}">
                      <a16:colId xmlns:a16="http://schemas.microsoft.com/office/drawing/2014/main" val="483992774"/>
                    </a:ext>
                  </a:extLst>
                </a:gridCol>
                <a:gridCol w="3941810">
                  <a:extLst>
                    <a:ext uri="{9D8B030D-6E8A-4147-A177-3AD203B41FA5}">
                      <a16:colId xmlns:a16="http://schemas.microsoft.com/office/drawing/2014/main" val="2654497619"/>
                    </a:ext>
                  </a:extLst>
                </a:gridCol>
                <a:gridCol w="3019532">
                  <a:extLst>
                    <a:ext uri="{9D8B030D-6E8A-4147-A177-3AD203B41FA5}">
                      <a16:colId xmlns:a16="http://schemas.microsoft.com/office/drawing/2014/main" val="2375976268"/>
                    </a:ext>
                  </a:extLst>
                </a:gridCol>
              </a:tblGrid>
              <a:tr h="43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0" cap="none" spc="0">
                          <a:solidFill>
                            <a:schemeClr val="bg1"/>
                          </a:solidFill>
                          <a:effectLst/>
                        </a:rPr>
                        <a:t>Sr. no</a:t>
                      </a:r>
                      <a:endParaRPr lang="en-IN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0" cap="none" spc="0">
                          <a:solidFill>
                            <a:schemeClr val="bg1"/>
                          </a:solidFill>
                          <a:effectLst/>
                        </a:rPr>
                        <a:t>Description </a:t>
                      </a:r>
                      <a:endParaRPr lang="en-IN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0" cap="none" spc="0" dirty="0">
                          <a:solidFill>
                            <a:schemeClr val="bg1"/>
                          </a:solidFill>
                          <a:effectLst/>
                        </a:rPr>
                        <a:t>Amount in INR </a:t>
                      </a:r>
                      <a:endParaRPr lang="en-IN" sz="14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462198"/>
                  </a:ext>
                </a:extLst>
              </a:tr>
              <a:tr h="1128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 hotel in Mumbai , suburb   -   6-7 nights -breakfast included 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– Mumbai Dharavi  tour 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856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25461"/>
                  </a:ext>
                </a:extLst>
              </a:tr>
              <a:tr h="43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Panchgani</a:t>
                      </a: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centre boarding , lodging 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12500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606738"/>
                  </a:ext>
                </a:extLst>
              </a:tr>
              <a:tr h="43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>
                          <a:solidFill>
                            <a:schemeClr val="tx1"/>
                          </a:solidFill>
                          <a:effectLst/>
                        </a:rPr>
                        <a:t>Hotel in Hyderabad -6 nights </a:t>
                      </a:r>
                      <a:endParaRPr lang="en-IN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15000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965930"/>
                  </a:ext>
                </a:extLst>
              </a:tr>
              <a:tr h="4349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total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47500</a:t>
                      </a: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638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764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3FFF8D3-2EF3-4286-935A-D01BE3C85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D8CCB43-545E-4064-8BB8-5C492D0F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145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882740-C44C-BEC5-05B6-5C3333E5B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194560"/>
            <a:ext cx="2480057" cy="4024125"/>
          </a:xfrm>
        </p:spPr>
        <p:txBody>
          <a:bodyPr>
            <a:normAutofit/>
          </a:bodyPr>
          <a:lstStyle/>
          <a:p>
            <a:r>
              <a:rPr lang="en-IN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 estimate does not include</a:t>
            </a:r>
          </a:p>
          <a:p>
            <a:pPr marL="0" indent="0">
              <a:buNone/>
            </a:pPr>
            <a:endParaRPr lang="en-IN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personal travel , international travel , vacation , everyday local transport by </a:t>
            </a:r>
            <a:r>
              <a:rPr lang="en-IN" sz="1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tuk</a:t>
            </a:r>
            <a:r>
              <a:rPr lang="en-IN" sz="1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tuk</a:t>
            </a:r>
            <a:r>
              <a:rPr lang="en-IN" sz="1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uber, lunch expenses , dinner for days that are not served in the apartment , mobile sim card  , pleasure time activities etc. </a:t>
            </a:r>
            <a:endParaRPr lang="en-IN" sz="1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sp useBgFill="1">
        <p:nvSpPr>
          <p:cNvPr id="21" name="Rounded Rectangle 14">
            <a:extLst>
              <a:ext uri="{FF2B5EF4-FFF2-40B4-BE49-F238E27FC236}">
                <a16:creationId xmlns:a16="http://schemas.microsoft.com/office/drawing/2014/main" id="{E6C57836-126B-4938-8C7A-3C3BCB59D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1066164"/>
            <a:ext cx="5074461" cy="5148371"/>
          </a:xfrm>
          <a:prstGeom prst="roundRect">
            <a:avLst>
              <a:gd name="adj" fmla="val 2403"/>
            </a:avLst>
          </a:prstGeo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8017B5BB-301C-ACFF-9F54-B375BEB0CF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848846"/>
              </p:ext>
            </p:extLst>
          </p:nvPr>
        </p:nvGraphicFramePr>
        <p:xfrm>
          <a:off x="3352800" y="1143001"/>
          <a:ext cx="5276850" cy="5042270"/>
        </p:xfrm>
        <a:graphic>
          <a:graphicData uri="http://schemas.openxmlformats.org/drawingml/2006/table">
            <a:tbl>
              <a:tblPr firstRow="1" firstCol="1" bandRow="1"/>
              <a:tblGrid>
                <a:gridCol w="689673">
                  <a:extLst>
                    <a:ext uri="{9D8B030D-6E8A-4147-A177-3AD203B41FA5}">
                      <a16:colId xmlns:a16="http://schemas.microsoft.com/office/drawing/2014/main" val="2139544112"/>
                    </a:ext>
                  </a:extLst>
                </a:gridCol>
                <a:gridCol w="1830780">
                  <a:extLst>
                    <a:ext uri="{9D8B030D-6E8A-4147-A177-3AD203B41FA5}">
                      <a16:colId xmlns:a16="http://schemas.microsoft.com/office/drawing/2014/main" val="2153691845"/>
                    </a:ext>
                  </a:extLst>
                </a:gridCol>
                <a:gridCol w="1077313">
                  <a:extLst>
                    <a:ext uri="{9D8B030D-6E8A-4147-A177-3AD203B41FA5}">
                      <a16:colId xmlns:a16="http://schemas.microsoft.com/office/drawing/2014/main" val="3321865812"/>
                    </a:ext>
                  </a:extLst>
                </a:gridCol>
                <a:gridCol w="1679084">
                  <a:extLst>
                    <a:ext uri="{9D8B030D-6E8A-4147-A177-3AD203B41FA5}">
                      <a16:colId xmlns:a16="http://schemas.microsoft.com/office/drawing/2014/main" val="1530628694"/>
                    </a:ext>
                  </a:extLst>
                </a:gridCol>
              </a:tblGrid>
              <a:tr h="815795">
                <a:tc>
                  <a:txBody>
                    <a:bodyPr/>
                    <a:lstStyle/>
                    <a:p>
                      <a:pPr marL="347472" indent="-347472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AutoNum type="arabicPeriod"/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Living expenses for all months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mid Sweden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INR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258000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241200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5 months rent </a:t>
                      </a:r>
                      <a:r>
                        <a:rPr lang="en-IN" sz="15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rent</a:t>
                      </a: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026990"/>
                  </a:ext>
                </a:extLst>
              </a:tr>
              <a:tr h="696929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None/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Outstation travel for work </a:t>
                      </a:r>
                      <a:endParaRPr lang="en-IN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12300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 and when booking done </a:t>
                      </a:r>
                      <a:endParaRPr lang="en-IN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144902"/>
                  </a:ext>
                </a:extLst>
              </a:tr>
              <a:tr h="1020983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None/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Hotel , hostel when outside pune for projects</a:t>
                      </a:r>
                      <a:endParaRPr lang="en-IN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47500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and when booking done</a:t>
                      </a:r>
                      <a:endParaRPr lang="en-IN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879030"/>
                  </a:ext>
                </a:extLst>
              </a:tr>
              <a:tr h="2266894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None/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 for full term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Mid-Sweden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317800</a:t>
                      </a: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301000</a:t>
                      </a: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39725 in SEK ( 1 SEK= 8 in INR) . This can fluctuate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37625 in SEK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667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85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89DF-30F9-B358-F124-5460197CA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1293028"/>
          </a:xfrm>
        </p:spPr>
        <p:txBody>
          <a:bodyPr>
            <a:normAutofit/>
          </a:bodyPr>
          <a:lstStyle/>
          <a:p>
            <a:r>
              <a:rPr lang="en-IN" dirty="0"/>
              <a:t>When to pay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AD62F3-AD4C-8EFA-C818-B3EED2AAD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340756"/>
              </p:ext>
            </p:extLst>
          </p:nvPr>
        </p:nvGraphicFramePr>
        <p:xfrm>
          <a:off x="514350" y="2441051"/>
          <a:ext cx="8115300" cy="353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89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ounded Rectangle 14">
            <a:extLst>
              <a:ext uri="{FF2B5EF4-FFF2-40B4-BE49-F238E27FC236}">
                <a16:creationId xmlns:a16="http://schemas.microsoft.com/office/drawing/2014/main" id="{843DD86A-8FAA-443F-9211-42A2AE8A7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A13AAE-18EB-4BDF-BAF7-F2F97B8D0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C1B21-B0DB-4206-99EE-C13D67038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3477006" cy="14414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261589-06E9-4B7C-A8F1-26648507B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F51733-0B4F-A3B4-817E-AFD850E9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066163"/>
            <a:ext cx="2480058" cy="5148371"/>
          </a:xfrm>
        </p:spPr>
        <p:txBody>
          <a:bodyPr>
            <a:normAutofit/>
          </a:bodyPr>
          <a:lstStyle/>
          <a:p>
            <a:r>
              <a:rPr lang="en-IN">
                <a:solidFill>
                  <a:schemeClr val="bg1"/>
                </a:solidFill>
              </a:rPr>
              <a:t>Bank details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24C2B-E468-BF12-6573-15CD6B093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0" y="533400"/>
            <a:ext cx="4130040" cy="5730240"/>
          </a:xfrm>
        </p:spPr>
        <p:txBody>
          <a:bodyPr/>
          <a:lstStyle/>
          <a:p>
            <a:r>
              <a:rPr lang="en-IN" dirty="0"/>
              <a:t>Two bank details because of the company and bifurcation  for rent housekeeping, food etc. </a:t>
            </a:r>
          </a:p>
          <a:p>
            <a:r>
              <a:rPr lang="en-IN" dirty="0"/>
              <a:t> </a:t>
            </a:r>
          </a:p>
          <a:p>
            <a:r>
              <a:rPr lang="en-IN" dirty="0"/>
              <a:t>We will share the bank details closer to the date of transfer. </a:t>
            </a:r>
          </a:p>
        </p:txBody>
      </p:sp>
    </p:spTree>
    <p:extLst>
      <p:ext uri="{BB962C8B-B14F-4D97-AF65-F5344CB8AC3E}">
        <p14:creationId xmlns:p14="http://schemas.microsoft.com/office/powerpoint/2010/main" val="3438037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7AAC6-55A5-AA98-E041-2DFF16E4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064427"/>
          </a:xfrm>
        </p:spPr>
        <p:txBody>
          <a:bodyPr/>
          <a:lstStyle/>
          <a:p>
            <a:pPr algn="ctr"/>
            <a:r>
              <a:rPr lang="en-IN" dirty="0"/>
              <a:t>Context for costs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594B2-20AE-AC22-41F1-F9DACA58A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81200"/>
            <a:ext cx="7955280" cy="4282440"/>
          </a:xfrm>
        </p:spPr>
        <p:txBody>
          <a:bodyPr/>
          <a:lstStyle/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Apartment organised to make life easy for students in new place. They are also fairly centrally located, safe and with basic facilities.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 Air B&amp;B , bed and breakfast hotels -it costs more than double what you pay in this arrangements.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Apartments are expensive – for hiring short term , no one gives hence it is hired full year and students pay for 10 months and balance by Lakshmi 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Apartments charge 3 -5 month rent as advance/ deposit and this is paid by us and NOT passed on to students.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Housekeeping help (  women ) come to clean and keep dinner and breakfast ready – to make life smooth and easy in a new place.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All work-related travel outside Pune , we help with bookings – train / car / bus and hotel . This too is to help and make it easy. </a:t>
            </a:r>
          </a:p>
          <a:p>
            <a:endParaRPr lang="en-IN" sz="1800" dirty="0">
              <a:solidFill>
                <a:srgbClr val="FFC000"/>
              </a:solidFill>
              <a:latin typeface="Abadi" panose="020B0604020104020204" pitchFamily="34" charset="0"/>
            </a:endParaRP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644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3615192-95DE-3AC2-E5A9-3A7404C71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0" y="457200"/>
            <a:ext cx="5562600" cy="6172200"/>
          </a:xfrm>
        </p:spPr>
        <p:txBody>
          <a:bodyPr rtlCol="0">
            <a:normAutofit fontScale="250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Organization fees – for supervision, coordination of your visits.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8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Students pay 700 USD. During the course in May pay 400 USD and balance on 1</a:t>
            </a:r>
            <a:r>
              <a:rPr lang="en-US" sz="8000" baseline="30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st</a:t>
            </a:r>
            <a:r>
              <a:rPr lang="en-US" sz="8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Aug along with first payment.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8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Some universities bear part of this 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80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This fees is distributed to all organizations that receive you, give you support, training, supervision etc.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The above fees does not include -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Everyday living expenses , travel, accommodation etc. for  Pune living and outside Pune for work related to travel, and vacation.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Shopping , entertainment , fun time , rest , relaxation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1509" name="Picture 4" descr="FINALLOGO copy.gif">
            <a:extLst>
              <a:ext uri="{FF2B5EF4-FFF2-40B4-BE49-F238E27FC236}">
                <a16:creationId xmlns:a16="http://schemas.microsoft.com/office/drawing/2014/main" id="{E41E1CC3-364F-6EF8-D74F-BA8EF5377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1D356B-7B9C-DAD6-7FD6-974FF9D2B734}"/>
              </a:ext>
            </a:extLst>
          </p:cNvPr>
          <p:cNvSpPr txBox="1"/>
          <p:nvPr/>
        </p:nvSpPr>
        <p:spPr>
          <a:xfrm>
            <a:off x="76200" y="3197921"/>
            <a:ext cx="25132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Organization fees -</a:t>
            </a:r>
            <a:r>
              <a:rPr lang="en-US" altLang="en-US" sz="1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Payments per student  700 USD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44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545" name="Rectangle 22539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2546" name="Picture 22541">
            <a:extLst>
              <a:ext uri="{FF2B5EF4-FFF2-40B4-BE49-F238E27FC236}">
                <a16:creationId xmlns:a16="http://schemas.microsoft.com/office/drawing/2014/main" id="{32162F0F-A9B7-409A-AD12-ADD44186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r="55278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12290" name="Title 1">
            <a:extLst>
              <a:ext uri="{FF2B5EF4-FFF2-40B4-BE49-F238E27FC236}">
                <a16:creationId xmlns:a16="http://schemas.microsoft.com/office/drawing/2014/main" id="{67C27B9C-E6B6-1FAE-4DDC-F9331353E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804334"/>
            <a:ext cx="2603500" cy="52493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Apartment &amp; maintenance cost  per student</a:t>
            </a:r>
            <a:b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b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Each apartment can have 6 / 7/ 8 students 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D4AC7BE-5A2E-1C8C-CEFE-32AB1CA1B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041" y="804334"/>
            <a:ext cx="4703608" cy="5249333"/>
          </a:xfrm>
        </p:spPr>
        <p:txBody>
          <a:bodyPr rtlCol="0" anchor="ctr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2"/>
                </a:solidFill>
              </a:rPr>
              <a:t>The apartment with all the functional household items are maintained for other months when students are not there </a:t>
            </a:r>
            <a:r>
              <a:rPr lang="en-IN" sz="1500" b="1" dirty="0">
                <a:solidFill>
                  <a:schemeClr val="tx2"/>
                </a:solidFill>
              </a:rPr>
              <a:t> as there are no store house facility available.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sz="1500" b="1" dirty="0"/>
              <a:t>Apartment rent and caretakers' salary – 30000 INR/  month</a:t>
            </a:r>
            <a:endParaRPr lang="en-IN" sz="1500" b="1" dirty="0">
              <a:solidFill>
                <a:srgbClr val="FF0000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2"/>
                </a:solidFill>
              </a:rPr>
              <a:t>Amount includes  rent, building maintenance , garbage collection , other overheads and care takers’ salary.</a:t>
            </a:r>
            <a:endParaRPr lang="en-IN" sz="15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altLang="en-US" sz="1500" b="1" dirty="0">
                <a:solidFill>
                  <a:srgbClr val="FF0000"/>
                </a:solidFill>
              </a:rPr>
              <a:t>Rent to be paid for   Jan, Feb, Mar, Apr, May</a:t>
            </a:r>
            <a:r>
              <a:rPr lang="en-IN" altLang="en-US" sz="1500" b="1" dirty="0">
                <a:solidFill>
                  <a:schemeClr val="tx2"/>
                </a:solidFill>
              </a:rPr>
              <a:t>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altLang="en-US" sz="1500" b="1" dirty="0">
                <a:solidFill>
                  <a:schemeClr val="tx2"/>
                </a:solidFill>
              </a:rPr>
              <a:t> Very last minute cancelling to join the project means the rent has to paid by the student who decided to cancel it.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en-US" sz="1500" b="1" dirty="0">
                <a:solidFill>
                  <a:schemeClr val="tx2"/>
                </a:solidFill>
              </a:rPr>
              <a:t> Caretakers  get salary for all the months the students are in Pune and for the months they are not there, they get compensated. So they are available for next term. </a:t>
            </a:r>
            <a:endParaRPr lang="en-IN" altLang="en-US" sz="15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IN" altLang="en-US" sz="1500" b="1" dirty="0">
              <a:solidFill>
                <a:schemeClr val="tx2"/>
              </a:solidFill>
            </a:endParaRPr>
          </a:p>
        </p:txBody>
      </p:sp>
      <p:pic>
        <p:nvPicPr>
          <p:cNvPr id="22533" name="Picture 4" descr="FINALLOGO copy.gif">
            <a:extLst>
              <a:ext uri="{FF2B5EF4-FFF2-40B4-BE49-F238E27FC236}">
                <a16:creationId xmlns:a16="http://schemas.microsoft.com/office/drawing/2014/main" id="{9ABB6D3C-3147-D57E-8FA1-2ED298CEB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2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564" name="Rectangle 23563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3566" name="Picture 23565">
            <a:extLst>
              <a:ext uri="{FF2B5EF4-FFF2-40B4-BE49-F238E27FC236}">
                <a16:creationId xmlns:a16="http://schemas.microsoft.com/office/drawing/2014/main" id="{32162F0F-A9B7-409A-AD12-ADD44186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r="55278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12290" name="Title 1">
            <a:extLst>
              <a:ext uri="{FF2B5EF4-FFF2-40B4-BE49-F238E27FC236}">
                <a16:creationId xmlns:a16="http://schemas.microsoft.com/office/drawing/2014/main" id="{8A28DAA7-4B7C-19D1-D16B-8B38BBFBA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804334"/>
            <a:ext cx="2603500" cy="52493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2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Food arrangements 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68FED485-50E4-335D-6A26-8344B4703F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26041" y="804334"/>
            <a:ext cx="4703608" cy="5249333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IN" altLang="en-US" sz="2000" dirty="0">
                <a:solidFill>
                  <a:schemeClr val="tx2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IN" altLang="en-US" sz="20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sz="2000" dirty="0">
                <a:solidFill>
                  <a:schemeClr val="tx2"/>
                </a:solidFill>
              </a:rPr>
              <a:t> Food to be paid for the  weeks when you are in Pune . Food is not charged when you are out of Pune for projects and vacation.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IN" sz="20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altLang="en-US" sz="2000" dirty="0">
                <a:solidFill>
                  <a:schemeClr val="tx2"/>
                </a:solidFill>
              </a:rPr>
              <a:t> </a:t>
            </a:r>
            <a:r>
              <a:rPr lang="en-IN" altLang="en-US" sz="2000" b="1" dirty="0">
                <a:solidFill>
                  <a:srgbClr val="FF0000"/>
                </a:solidFill>
              </a:rPr>
              <a:t>4800 / INR / week / student for   10  weeks  =  </a:t>
            </a:r>
            <a:r>
              <a:rPr lang="en-IN" sz="2000" b="1" dirty="0">
                <a:solidFill>
                  <a:srgbClr val="FF0000"/>
                </a:solidFill>
              </a:rPr>
              <a:t> 48000/ INR  </a:t>
            </a:r>
            <a:endParaRPr lang="en-US" altLang="en-US" sz="20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Breakfast arranged for all days. </a:t>
            </a: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Dinner served for 4 days –Monday to Thursday. </a:t>
            </a:r>
          </a:p>
          <a:p>
            <a:pPr eaLnBrk="1" hangingPunct="1"/>
            <a:endParaRPr lang="en-IN" altLang="en-US" sz="2000" b="1" dirty="0">
              <a:solidFill>
                <a:schemeClr val="tx2"/>
              </a:solidFill>
            </a:endParaRPr>
          </a:p>
          <a:p>
            <a:pPr eaLnBrk="1" hangingPunct="1"/>
            <a:endParaRPr lang="en-IN" altLang="en-US" sz="20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\\192.168.2.99\UDocs\The Orchid School_Logo.gif">
            <a:extLst>
              <a:ext uri="{FF2B5EF4-FFF2-40B4-BE49-F238E27FC236}">
                <a16:creationId xmlns:a16="http://schemas.microsoft.com/office/drawing/2014/main" id="{5A7DEBAF-C53B-A2A7-436F-928CE0D06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"/>
            <a:ext cx="609600" cy="60960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pic>
        <p:nvPicPr>
          <p:cNvPr id="23557" name="Picture 4" descr="FINALLOGO copy.gif">
            <a:extLst>
              <a:ext uri="{FF2B5EF4-FFF2-40B4-BE49-F238E27FC236}">
                <a16:creationId xmlns:a16="http://schemas.microsoft.com/office/drawing/2014/main" id="{67536185-C94D-BD37-47CA-C935D2B515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87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4588" name="Rectangle 24587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4590" name="Picture 24589">
            <a:extLst>
              <a:ext uri="{FF2B5EF4-FFF2-40B4-BE49-F238E27FC236}">
                <a16:creationId xmlns:a16="http://schemas.microsoft.com/office/drawing/2014/main" id="{32162F0F-A9B7-409A-AD12-ADD44186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r="55278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13314" name="Title 1">
            <a:extLst>
              <a:ext uri="{FF2B5EF4-FFF2-40B4-BE49-F238E27FC236}">
                <a16:creationId xmlns:a16="http://schemas.microsoft.com/office/drawing/2014/main" id="{32773D63-8B59-B84B-1F67-4A8F8CFD0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804334"/>
            <a:ext cx="2603500" cy="52493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Payments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3F734AA-4904-25D3-B5D1-25798541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041" y="228600"/>
            <a:ext cx="4703608" cy="5825067"/>
          </a:xfrm>
        </p:spPr>
        <p:txBody>
          <a:bodyPr rtlCol="0" anchor="ctr"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chemeClr val="tx2"/>
                </a:solidFill>
              </a:rPr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900" b="1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chemeClr val="tx2"/>
                </a:solidFill>
              </a:rPr>
              <a:t>  1 </a:t>
            </a:r>
            <a:r>
              <a:rPr lang="en-IN" sz="1900" b="1" dirty="0" err="1">
                <a:solidFill>
                  <a:schemeClr val="tx2"/>
                </a:solidFill>
              </a:rPr>
              <a:t>st</a:t>
            </a:r>
            <a:r>
              <a:rPr lang="en-IN" sz="1900" b="1" dirty="0">
                <a:solidFill>
                  <a:schemeClr val="tx2"/>
                </a:solidFill>
              </a:rPr>
              <a:t> Jan to pay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rgbClr val="FF0000"/>
                </a:solidFill>
              </a:rPr>
              <a:t>One-time payment  57000 INR/  + balance of 300 USD (25000) of organisation fees in INR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rgbClr val="FF0000"/>
                </a:solidFill>
              </a:rPr>
              <a:t>Total = 82000/ INR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9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chemeClr val="accent6">
                    <a:lumMod val="50000"/>
                  </a:schemeClr>
                </a:solidFill>
              </a:rPr>
              <a:t>For Mid Sweden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chemeClr val="accent6">
                    <a:lumMod val="50000"/>
                  </a:schemeClr>
                </a:solidFill>
              </a:rPr>
              <a:t>One time 57000+ 8300 (100 USD) =65300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9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chemeClr val="accent6"/>
                </a:solidFill>
              </a:rPr>
              <a:t>1 USD = 83 / INR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chemeClr val="accent6"/>
                </a:solidFill>
              </a:rPr>
              <a:t>1 SEK = 8 INR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9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900" b="1" dirty="0">
                <a:solidFill>
                  <a:schemeClr val="tx2"/>
                </a:solidFill>
              </a:rPr>
              <a:t>This includes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900" b="1" dirty="0">
                <a:solidFill>
                  <a:schemeClr val="tx2"/>
                </a:solidFill>
              </a:rPr>
              <a:t>First month rent –  Jan</a:t>
            </a:r>
            <a:endParaRPr lang="en-IN" sz="19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900" b="1" dirty="0">
                <a:solidFill>
                  <a:schemeClr val="tx2"/>
                </a:solidFill>
              </a:rPr>
              <a:t>Caretakers  Salary</a:t>
            </a:r>
            <a:endParaRPr lang="en-IN" sz="19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900" b="1" dirty="0">
                <a:solidFill>
                  <a:schemeClr val="tx2"/>
                </a:solidFill>
              </a:rPr>
              <a:t>Shopping linen, towel, pillow </a:t>
            </a:r>
            <a:r>
              <a:rPr lang="en-US" sz="1900" b="1" dirty="0" err="1">
                <a:solidFill>
                  <a:schemeClr val="tx2"/>
                </a:solidFill>
              </a:rPr>
              <a:t>etc</a:t>
            </a:r>
            <a:r>
              <a:rPr lang="en-US" sz="1900" b="1" dirty="0">
                <a:solidFill>
                  <a:schemeClr val="tx2"/>
                </a:solidFill>
              </a:rPr>
              <a:t> for each one</a:t>
            </a:r>
            <a:endParaRPr lang="en-IN" sz="19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900" b="1" dirty="0">
                <a:solidFill>
                  <a:schemeClr val="tx2"/>
                </a:solidFill>
              </a:rPr>
              <a:t>Airport pick up – advance </a:t>
            </a:r>
            <a:endParaRPr lang="en-IN" sz="19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900" b="1" dirty="0">
                <a:solidFill>
                  <a:schemeClr val="tx2"/>
                </a:solidFill>
              </a:rPr>
              <a:t>First week food readiness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900" b="1" dirty="0">
                <a:solidFill>
                  <a:schemeClr val="tx2"/>
                </a:solidFill>
              </a:rPr>
              <a:t>Initial servicing the apartment, onetime repair, maintenance of fridge, water purifier , washing machine , all electrical supply etc. </a:t>
            </a:r>
            <a:endParaRPr lang="en-IN" sz="19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9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9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\\192.168.2.99\UDocs\The Orchid School_Logo.gif">
            <a:extLst>
              <a:ext uri="{FF2B5EF4-FFF2-40B4-BE49-F238E27FC236}">
                <a16:creationId xmlns:a16="http://schemas.microsoft.com/office/drawing/2014/main" id="{0F08394D-7515-272E-15DC-F50C8D8D6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"/>
            <a:ext cx="609600" cy="60960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pic>
        <p:nvPicPr>
          <p:cNvPr id="24581" name="Picture 4" descr="FINALLOGO copy.gif">
            <a:extLst>
              <a:ext uri="{FF2B5EF4-FFF2-40B4-BE49-F238E27FC236}">
                <a16:creationId xmlns:a16="http://schemas.microsoft.com/office/drawing/2014/main" id="{560A4450-B61D-E08C-42D0-DF7A92BA1F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10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5607" name="Rectangle 25611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5608" name="Picture 25613">
            <a:extLst>
              <a:ext uri="{FF2B5EF4-FFF2-40B4-BE49-F238E27FC236}">
                <a16:creationId xmlns:a16="http://schemas.microsoft.com/office/drawing/2014/main" id="{32162F0F-A9B7-409A-AD12-ADD44186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r="55278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F6B26F79-317F-410D-952C-73878FBE4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804334"/>
            <a:ext cx="2603500" cy="52493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Payments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982B068-EF0A-F7E6-90C1-C29A3460A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041" y="804334"/>
            <a:ext cx="4703608" cy="5249333"/>
          </a:xfrm>
        </p:spPr>
        <p:txBody>
          <a:bodyPr rtlCol="0" anchor="ctr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200" b="1" dirty="0">
                <a:solidFill>
                  <a:schemeClr val="tx2"/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chemeClr val="tx2"/>
                </a:solidFill>
              </a:rPr>
              <a:t>Electricity –   -INR 8000/ each student </a:t>
            </a:r>
            <a:r>
              <a:rPr lang="en-IN" sz="2000" b="1" dirty="0">
                <a:solidFill>
                  <a:schemeClr val="tx2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</a:rPr>
              <a:t>/full stay  </a:t>
            </a:r>
            <a:endParaRPr lang="en-IN" sz="20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IN" sz="2000" b="1" dirty="0">
                <a:solidFill>
                  <a:schemeClr val="tx2"/>
                </a:solidFill>
              </a:rPr>
              <a:t> If excessive air  coolers used , there may be addition as per apartment facility given .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IN" sz="2000" b="1" dirty="0">
                <a:solidFill>
                  <a:schemeClr val="tx2"/>
                </a:solidFill>
              </a:rPr>
              <a:t> wi-fi individual plans will be purchased by students as per their requirements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chemeClr val="tx2"/>
                </a:solidFill>
              </a:rPr>
              <a:t>If any major breakdown of equipment or  repair work cost to be paid by respective apartments.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200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200" b="1" dirty="0">
                <a:solidFill>
                  <a:schemeClr val="tx2"/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2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\\192.168.2.99\UDocs\The Orchid School_Logo.gif">
            <a:extLst>
              <a:ext uri="{FF2B5EF4-FFF2-40B4-BE49-F238E27FC236}">
                <a16:creationId xmlns:a16="http://schemas.microsoft.com/office/drawing/2014/main" id="{97A2E447-36F8-6562-5256-A050F95AD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"/>
            <a:ext cx="609600" cy="60960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pic>
        <p:nvPicPr>
          <p:cNvPr id="25605" name="Picture 4" descr="FINALLOGO copy.gif">
            <a:extLst>
              <a:ext uri="{FF2B5EF4-FFF2-40B4-BE49-F238E27FC236}">
                <a16:creationId xmlns:a16="http://schemas.microsoft.com/office/drawing/2014/main" id="{51B12464-29C4-04E7-E98F-357CD60A3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E66C0-D911-8067-E0A2-C5B3BA8C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129302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Living expenses –overview  </a:t>
            </a:r>
            <a:br>
              <a:rPr lang="en-IN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31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E0856C-6FCF-278F-202B-7505E8270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023551"/>
              </p:ext>
            </p:extLst>
          </p:nvPr>
        </p:nvGraphicFramePr>
        <p:xfrm>
          <a:off x="457200" y="1600200"/>
          <a:ext cx="8172451" cy="5390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 dirty="0">
                          <a:effectLst/>
                        </a:rPr>
                        <a:t>Sr. No 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Description 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Amount in INR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 dirty="0">
                          <a:effectLst/>
                        </a:rPr>
                        <a:t>1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Onetime payment  on first of   Jan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balance of USD of supervision fees ( 300 USD/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USD for mid Sweden students  - 65200</a:t>
                      </a: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82000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2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Rent  and  care takers salary for    Feb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30000</a:t>
                      </a: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3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Mar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30000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4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Apr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30000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 5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May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30000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 4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Food allowance   for one week – 4800 INR / 10 week - all days breakfast , 4 days dinner ) 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 48000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5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</a:rPr>
                        <a:t>Electricity  one time for whole stay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8000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7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 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</a:rPr>
                        <a:t>Total for others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for Mid-Sweden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</a:rPr>
                        <a:t> 258000 INR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241200 INR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FEF6E-E492-E676-086E-E20D42803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1293028"/>
          </a:xfrm>
        </p:spPr>
        <p:txBody>
          <a:bodyPr>
            <a:normAutofit/>
          </a:bodyPr>
          <a:lstStyle/>
          <a:p>
            <a:r>
              <a:rPr lang="en-IN" sz="1600" dirty="0"/>
              <a:t>Travel for outstation – booking will be done by Lakshmi  </a:t>
            </a:r>
            <a:br>
              <a:rPr lang="en-IN" sz="1600" dirty="0"/>
            </a:b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payment as and when the travel is  booked / after the travel done )</a:t>
            </a:r>
            <a:br>
              <a:rPr lang="en-I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E92304-67B5-CC53-CBA7-B513DF4644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05586"/>
              </p:ext>
            </p:extLst>
          </p:nvPr>
        </p:nvGraphicFramePr>
        <p:xfrm>
          <a:off x="457200" y="2485102"/>
          <a:ext cx="8172452" cy="3785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35">
                  <a:extLst>
                    <a:ext uri="{9D8B030D-6E8A-4147-A177-3AD203B41FA5}">
                      <a16:colId xmlns:a16="http://schemas.microsoft.com/office/drawing/2014/main" val="1377336121"/>
                    </a:ext>
                  </a:extLst>
                </a:gridCol>
                <a:gridCol w="4283803">
                  <a:extLst>
                    <a:ext uri="{9D8B030D-6E8A-4147-A177-3AD203B41FA5}">
                      <a16:colId xmlns:a16="http://schemas.microsoft.com/office/drawing/2014/main" val="3252228126"/>
                    </a:ext>
                  </a:extLst>
                </a:gridCol>
                <a:gridCol w="2450414">
                  <a:extLst>
                    <a:ext uri="{9D8B030D-6E8A-4147-A177-3AD203B41FA5}">
                      <a16:colId xmlns:a16="http://schemas.microsoft.com/office/drawing/2014/main" val="2287107005"/>
                    </a:ext>
                  </a:extLst>
                </a:gridCol>
              </a:tblGrid>
              <a:tr h="1238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Sr. No 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Description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Amount in INR projected in May /student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833871103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Bus for   – Rural trips –   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3000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3874934220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2.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 Mumbai  / Thane 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 2800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608889310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3.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Project in </a:t>
                      </a:r>
                      <a:r>
                        <a:rPr lang="en-IN" sz="2400" dirty="0" err="1">
                          <a:effectLst/>
                        </a:rPr>
                        <a:t>Panchgani</a:t>
                      </a:r>
                      <a:r>
                        <a:rPr lang="en-IN" sz="2400" dirty="0">
                          <a:effectLst/>
                        </a:rPr>
                        <a:t> by car 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 3000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1892221742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 4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Hyderabad – train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 3500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214815563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  <a:highlight>
                            <a:srgbClr val="00FF00"/>
                          </a:highlight>
                        </a:rPr>
                        <a:t> Total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12300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2891127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0274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2106</TotalTime>
  <Words>1181</Words>
  <Application>Microsoft Office PowerPoint</Application>
  <PresentationFormat>On-screen Show (4:3)</PresentationFormat>
  <Paragraphs>198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Abadi</vt:lpstr>
      <vt:lpstr>Arial</vt:lpstr>
      <vt:lpstr>Calibri</vt:lpstr>
      <vt:lpstr>Century Gothic</vt:lpstr>
      <vt:lpstr>Tahoma</vt:lpstr>
      <vt:lpstr>Times New Roman</vt:lpstr>
      <vt:lpstr>Vapor Trail</vt:lpstr>
      <vt:lpstr>SWEDEN-INDIA PROJECT</vt:lpstr>
      <vt:lpstr>Context for costs  </vt:lpstr>
      <vt:lpstr>PowerPoint Presentation</vt:lpstr>
      <vt:lpstr> Apartment &amp; maintenance cost  per student  Each apartment can have 6 / 7/ 8 students  </vt:lpstr>
      <vt:lpstr>  Food arrangements </vt:lpstr>
      <vt:lpstr>  Payments</vt:lpstr>
      <vt:lpstr>  Payments</vt:lpstr>
      <vt:lpstr>Living expenses –overview   </vt:lpstr>
      <vt:lpstr>Travel for outstation – booking will be done by Lakshmi    ( payment as and when the travel is  booked / after the travel done ) </vt:lpstr>
      <vt:lpstr>Hotel , hostel  details and cost - Lakshmi will do the reservation for hotel / hostel. Some hotels want advance payment while some need just booking. Accordingly students pay in cash  or    payment either directly to the hotel. There could be %  variations in cost . Hostel / hotel costs vary depending on the city and location and tax changes.  </vt:lpstr>
      <vt:lpstr>PowerPoint Presentation</vt:lpstr>
      <vt:lpstr>When to pay </vt:lpstr>
      <vt:lpstr>Bank details </vt:lpstr>
    </vt:vector>
  </TitlesOfParts>
  <Company>TOS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BEYOND THE HOLY COW</dc:title>
  <dc:creator>lakshmi</dc:creator>
  <cp:lastModifiedBy>Lakshmi Kumar</cp:lastModifiedBy>
  <cp:revision>157</cp:revision>
  <dcterms:created xsi:type="dcterms:W3CDTF">2007-12-05T05:33:32Z</dcterms:created>
  <dcterms:modified xsi:type="dcterms:W3CDTF">2024-09-02T04:03:53Z</dcterms:modified>
</cp:coreProperties>
</file>