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5" r:id="rId2"/>
    <p:sldId id="273" r:id="rId3"/>
    <p:sldId id="301" r:id="rId4"/>
    <p:sldId id="302" r:id="rId5"/>
    <p:sldId id="303" r:id="rId6"/>
    <p:sldId id="306" r:id="rId7"/>
    <p:sldId id="308" r:id="rId8"/>
    <p:sldId id="298" r:id="rId9"/>
    <p:sldId id="269" r:id="rId10"/>
    <p:sldId id="278" r:id="rId11"/>
    <p:sldId id="279" r:id="rId12"/>
    <p:sldId id="280" r:id="rId13"/>
    <p:sldId id="281" r:id="rId14"/>
    <p:sldId id="283" r:id="rId15"/>
    <p:sldId id="282" r:id="rId16"/>
    <p:sldId id="294" r:id="rId17"/>
    <p:sldId id="295" r:id="rId18"/>
    <p:sldId id="299" r:id="rId19"/>
    <p:sldId id="309" r:id="rId20"/>
    <p:sldId id="296" r:id="rId21"/>
    <p:sldId id="300" r:id="rId22"/>
    <p:sldId id="297" r:id="rId23"/>
    <p:sldId id="305" r:id="rId24"/>
  </p:sldIdLst>
  <p:sldSz cx="18291175" cy="10290175"/>
  <p:notesSz cx="6858000" cy="9144000"/>
  <p:defaultTextStyle>
    <a:defPPr>
      <a:defRPr lang="sv-SE"/>
    </a:defPPr>
    <a:lvl1pPr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816605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633210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2449815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3266420" algn="l" defTabSz="81660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4083025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4899630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5716234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6532839" algn="l" defTabSz="81660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76">
          <p15:clr>
            <a:srgbClr val="A4A3A4"/>
          </p15:clr>
        </p15:guide>
        <p15:guide id="2" orient="horz" pos="2360">
          <p15:clr>
            <a:srgbClr val="A4A3A4"/>
          </p15:clr>
        </p15:guide>
        <p15:guide id="3" pos="5761">
          <p15:clr>
            <a:srgbClr val="A4A3A4"/>
          </p15:clr>
        </p15:guide>
        <p15:guide id="4" pos="1216">
          <p15:clr>
            <a:srgbClr val="A4A3A4"/>
          </p15:clr>
        </p15:guide>
        <p15:guide id="5" pos="93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8BA"/>
    <a:srgbClr val="4A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711" autoAdjust="0"/>
  </p:normalViewPr>
  <p:slideViewPr>
    <p:cSldViewPr snapToGrid="0" snapToObjects="1">
      <p:cViewPr varScale="1">
        <p:scale>
          <a:sx n="62" d="100"/>
          <a:sy n="62" d="100"/>
        </p:scale>
        <p:origin x="1290" y="78"/>
      </p:cViewPr>
      <p:guideLst>
        <p:guide orient="horz" pos="1376"/>
        <p:guide orient="horz" pos="2360"/>
        <p:guide pos="5761"/>
        <p:guide pos="1216"/>
        <p:guide pos="93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5197B-5AF4-2B42-9993-0BFCAE3374C2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C591D-95C6-9C42-AAD7-218122561E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046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EA1D53-FE1C-F645-A4F8-7D6770780053}" type="datetimeFigureOut">
              <a:rPr lang="sv-SE"/>
              <a:pPr/>
              <a:t>2023-09-26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040AC2-C51C-7F4C-A141-1C564DE5A8B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1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81660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63321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449815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3266420" algn="l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4083025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master </a:t>
            </a:r>
            <a:r>
              <a:rPr lang="sv-SE" dirty="0" err="1"/>
              <a:t>programme</a:t>
            </a:r>
            <a:r>
              <a:rPr lang="sv-SE" dirty="0"/>
              <a:t>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40AC2-C51C-7F4C-A141-1C564DE5A8B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18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competencies</a:t>
            </a:r>
            <a:r>
              <a:rPr lang="sv-SE" dirty="0"/>
              <a:t> do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?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DEDB4-EFB4-344B-B3AD-FE8C3CB9F7E1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14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competencies</a:t>
            </a:r>
            <a:r>
              <a:rPr lang="sv-SE" dirty="0"/>
              <a:t> do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?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DEDB4-EFB4-344B-B3AD-FE8C3CB9F7E1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975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By </a:t>
            </a:r>
            <a:r>
              <a:rPr lang="sv-SE" dirty="0" err="1"/>
              <a:t>including</a:t>
            </a:r>
            <a:r>
              <a:rPr lang="sv-SE" dirty="0"/>
              <a:t> PBL </a:t>
            </a:r>
            <a:r>
              <a:rPr lang="sv-SE" dirty="0" err="1"/>
              <a:t>work</a:t>
            </a:r>
            <a:r>
              <a:rPr lang="sv-SE" dirty="0"/>
              <a:t> as part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studies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for</a:t>
            </a:r>
            <a:r>
              <a:rPr lang="sv-SE" baseline="0" dirty="0"/>
              <a:t> </a:t>
            </a:r>
            <a:r>
              <a:rPr lang="sv-SE" baseline="0" dirty="0" err="1"/>
              <a:t>you</a:t>
            </a:r>
            <a:r>
              <a:rPr lang="sv-SE" baseline="0" dirty="0"/>
              <a:t> to </a:t>
            </a:r>
            <a:r>
              <a:rPr lang="sv-SE" baseline="0" dirty="0" err="1"/>
              <a:t>develop</a:t>
            </a:r>
            <a:r>
              <a:rPr lang="sv-SE" baseline="0" dirty="0"/>
              <a:t> </a:t>
            </a:r>
            <a:r>
              <a:rPr lang="sv-SE" baseline="0" dirty="0" err="1"/>
              <a:t>other</a:t>
            </a:r>
            <a:r>
              <a:rPr lang="sv-SE" baseline="0" dirty="0"/>
              <a:t> </a:t>
            </a:r>
            <a:r>
              <a:rPr lang="sv-SE" baseline="0" dirty="0" err="1"/>
              <a:t>skills</a:t>
            </a:r>
            <a:r>
              <a:rPr lang="sv-SE" baseline="0" dirty="0"/>
              <a:t>, </a:t>
            </a:r>
            <a:r>
              <a:rPr lang="sv-SE" baseline="0" dirty="0" err="1"/>
              <a:t>such</a:t>
            </a:r>
            <a:r>
              <a:rPr lang="sv-SE" baseline="0" dirty="0"/>
              <a:t> as </a:t>
            </a:r>
            <a:r>
              <a:rPr lang="sv-SE" baseline="0" dirty="0" err="1"/>
              <a:t>critical</a:t>
            </a:r>
            <a:r>
              <a:rPr lang="sv-SE" baseline="0" dirty="0"/>
              <a:t> </a:t>
            </a:r>
            <a:r>
              <a:rPr lang="sv-SE" baseline="0" dirty="0" err="1"/>
              <a:t>thinking</a:t>
            </a:r>
            <a:r>
              <a:rPr lang="sv-SE" baseline="0" dirty="0"/>
              <a:t>, </a:t>
            </a:r>
            <a:r>
              <a:rPr lang="sv-SE" baseline="0" dirty="0" err="1"/>
              <a:t>collaboration</a:t>
            </a:r>
            <a:r>
              <a:rPr lang="sv-SE" baseline="0" dirty="0"/>
              <a:t> and </a:t>
            </a:r>
            <a:r>
              <a:rPr lang="sv-SE" baseline="0" dirty="0" err="1"/>
              <a:t>communication</a:t>
            </a:r>
            <a:r>
              <a:rPr lang="sv-SE" baseline="0" dirty="0"/>
              <a:t>. </a:t>
            </a:r>
            <a:r>
              <a:rPr lang="sv-SE" baseline="0" dirty="0" err="1"/>
              <a:t>With</a:t>
            </a:r>
            <a:r>
              <a:rPr lang="sv-SE" baseline="0" dirty="0"/>
              <a:t> PBL </a:t>
            </a:r>
            <a:r>
              <a:rPr lang="sv-SE" baseline="0" dirty="0" err="1"/>
              <a:t>case</a:t>
            </a:r>
            <a:r>
              <a:rPr lang="sv-SE" baseline="0" dirty="0"/>
              <a:t> studies </a:t>
            </a:r>
            <a:r>
              <a:rPr lang="sv-SE" baseline="0" dirty="0" err="1"/>
              <a:t>we</a:t>
            </a:r>
            <a:r>
              <a:rPr lang="sv-SE" baseline="0" dirty="0"/>
              <a:t> </a:t>
            </a:r>
            <a:r>
              <a:rPr lang="sv-SE" baseline="0" dirty="0" err="1"/>
              <a:t>want</a:t>
            </a:r>
            <a:r>
              <a:rPr lang="sv-SE" baseline="0" dirty="0"/>
              <a:t> </a:t>
            </a:r>
            <a:r>
              <a:rPr lang="sv-SE" baseline="0" dirty="0" err="1"/>
              <a:t>you</a:t>
            </a:r>
            <a:r>
              <a:rPr lang="sv-SE" baseline="0" dirty="0"/>
              <a:t> to </a:t>
            </a:r>
            <a:r>
              <a:rPr lang="sv-SE" baseline="0" dirty="0" err="1"/>
              <a:t>develop</a:t>
            </a:r>
            <a:r>
              <a:rPr lang="sv-SE" baseline="0" dirty="0"/>
              <a:t> habits and </a:t>
            </a:r>
            <a:r>
              <a:rPr lang="sv-SE" baseline="0" dirty="0" err="1"/>
              <a:t>skills</a:t>
            </a:r>
            <a:r>
              <a:rPr lang="sv-SE" baseline="0" dirty="0"/>
              <a:t> for </a:t>
            </a:r>
            <a:r>
              <a:rPr lang="sv-SE" baseline="0" dirty="0" err="1"/>
              <a:t>researching</a:t>
            </a:r>
            <a:r>
              <a:rPr lang="sv-SE" baseline="0" dirty="0"/>
              <a:t> information and </a:t>
            </a:r>
            <a:r>
              <a:rPr lang="sv-SE" baseline="0" dirty="0" err="1"/>
              <a:t>solving</a:t>
            </a:r>
            <a:r>
              <a:rPr lang="sv-SE" baseline="0" dirty="0"/>
              <a:t> problem. All </a:t>
            </a:r>
            <a:r>
              <a:rPr lang="sv-SE" baseline="0" dirty="0" err="1"/>
              <a:t>skills</a:t>
            </a:r>
            <a:r>
              <a:rPr lang="sv-SE" baseline="0" dirty="0"/>
              <a:t> </a:t>
            </a:r>
            <a:r>
              <a:rPr lang="sv-SE" baseline="0" dirty="0" err="1"/>
              <a:t>hopefully</a:t>
            </a:r>
            <a:r>
              <a:rPr lang="sv-SE" baseline="0" dirty="0"/>
              <a:t> </a:t>
            </a:r>
            <a:r>
              <a:rPr lang="sv-SE" baseline="0" dirty="0" err="1"/>
              <a:t>very</a:t>
            </a:r>
            <a:r>
              <a:rPr lang="sv-SE" baseline="0" dirty="0"/>
              <a:t> </a:t>
            </a:r>
            <a:r>
              <a:rPr lang="sv-SE" baseline="0" dirty="0" err="1"/>
              <a:t>useful</a:t>
            </a:r>
            <a:r>
              <a:rPr lang="sv-SE" baseline="0" dirty="0"/>
              <a:t> in </a:t>
            </a:r>
            <a:r>
              <a:rPr lang="sv-SE" baseline="0" dirty="0" err="1"/>
              <a:t>your</a:t>
            </a:r>
            <a:r>
              <a:rPr lang="sv-SE" baseline="0" dirty="0"/>
              <a:t> </a:t>
            </a:r>
            <a:r>
              <a:rPr lang="sv-SE" baseline="0" dirty="0" err="1"/>
              <a:t>future</a:t>
            </a:r>
            <a:r>
              <a:rPr lang="sv-SE" baseline="0" dirty="0"/>
              <a:t> </a:t>
            </a:r>
            <a:r>
              <a:rPr lang="sv-SE" baseline="0" dirty="0" err="1"/>
              <a:t>careers</a:t>
            </a:r>
            <a:r>
              <a:rPr lang="sv-SE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ADEDB4-EFB4-344B-B3AD-FE8C3CB9F7E1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387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Challenge to get all </a:t>
            </a:r>
            <a:r>
              <a:rPr lang="sv-SE" dirty="0" err="1"/>
              <a:t>teachers</a:t>
            </a:r>
            <a:r>
              <a:rPr lang="sv-SE" dirty="0"/>
              <a:t> </a:t>
            </a:r>
            <a:r>
              <a:rPr lang="sv-SE" dirty="0" err="1"/>
              <a:t>engaged</a:t>
            </a:r>
            <a:r>
              <a:rPr lang="sv-SE" dirty="0"/>
              <a:t> and </a:t>
            </a:r>
            <a:r>
              <a:rPr lang="sv-SE" dirty="0" err="1"/>
              <a:t>involved</a:t>
            </a:r>
            <a:r>
              <a:rPr lang="sv-S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40AC2-C51C-7F4C-A141-1C564DE5A8B6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8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list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previous</a:t>
            </a:r>
            <a:r>
              <a:rPr lang="sv-SE" dirty="0"/>
              <a:t> </a:t>
            </a:r>
            <a:r>
              <a:rPr lang="sv-SE" dirty="0" err="1"/>
              <a:t>activities</a:t>
            </a:r>
            <a:r>
              <a:rPr lang="sv-SE" dirty="0"/>
              <a:t>?</a:t>
            </a:r>
            <a:br>
              <a:rPr lang="sv-SE" dirty="0"/>
            </a:br>
            <a:r>
              <a:rPr lang="sv-SE" dirty="0"/>
              <a:t>PBL </a:t>
            </a:r>
            <a:r>
              <a:rPr lang="sv-SE" dirty="0" err="1"/>
              <a:t>throughout</a:t>
            </a:r>
            <a:r>
              <a:rPr lang="sv-SE" dirty="0"/>
              <a:t> the </a:t>
            </a:r>
            <a:r>
              <a:rPr lang="sv-SE" dirty="0" err="1"/>
              <a:t>programme</a:t>
            </a:r>
            <a:r>
              <a:rPr lang="sv-SE" dirty="0"/>
              <a:t> to </a:t>
            </a:r>
            <a:r>
              <a:rPr lang="sv-SE" dirty="0" err="1"/>
              <a:t>let</a:t>
            </a:r>
            <a:r>
              <a:rPr lang="sv-SE" dirty="0"/>
              <a:t> students </a:t>
            </a:r>
            <a:r>
              <a:rPr lang="sv-SE" dirty="0" err="1"/>
              <a:t>train</a:t>
            </a:r>
            <a:r>
              <a:rPr lang="sv-SE" dirty="0"/>
              <a:t> </a:t>
            </a:r>
            <a:r>
              <a:rPr lang="sv-SE" dirty="0" err="1"/>
              <a:t>communication</a:t>
            </a:r>
            <a:r>
              <a:rPr lang="sv-SE" dirty="0"/>
              <a:t>, </a:t>
            </a:r>
            <a:r>
              <a:rPr lang="sv-SE" dirty="0" err="1"/>
              <a:t>critical</a:t>
            </a:r>
            <a:r>
              <a:rPr lang="sv-SE" dirty="0"/>
              <a:t> </a:t>
            </a:r>
            <a:r>
              <a:rPr lang="sv-SE" dirty="0" err="1"/>
              <a:t>thinking</a:t>
            </a:r>
            <a:r>
              <a:rPr lang="sv-SE" dirty="0"/>
              <a:t> and </a:t>
            </a:r>
            <a:r>
              <a:rPr lang="sv-SE" dirty="0" err="1"/>
              <a:t>collaboration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 err="1"/>
              <a:t>Analysis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human </a:t>
            </a:r>
            <a:r>
              <a:rPr lang="sv-SE" dirty="0" err="1"/>
              <a:t>samples</a:t>
            </a:r>
            <a:r>
              <a:rPr lang="sv-SE" dirty="0"/>
              <a:t> to </a:t>
            </a:r>
            <a:r>
              <a:rPr lang="sv-SE" dirty="0" err="1"/>
              <a:t>enhance</a:t>
            </a:r>
            <a:r>
              <a:rPr lang="sv-SE" dirty="0"/>
              <a:t> </a:t>
            </a:r>
            <a:r>
              <a:rPr lang="sv-SE" dirty="0" err="1"/>
              <a:t>interest</a:t>
            </a:r>
            <a:r>
              <a:rPr lang="sv-SE" dirty="0"/>
              <a:t> and </a:t>
            </a:r>
            <a:r>
              <a:rPr lang="sv-SE" dirty="0" err="1"/>
              <a:t>discussion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comparing</a:t>
            </a:r>
            <a:r>
              <a:rPr lang="sv-SE" dirty="0"/>
              <a:t> the </a:t>
            </a:r>
            <a:r>
              <a:rPr lang="sv-SE" dirty="0" err="1"/>
              <a:t>results</a:t>
            </a:r>
            <a:endParaRPr lang="sv-SE" dirty="0"/>
          </a:p>
          <a:p>
            <a:r>
              <a:rPr lang="sv-SE" dirty="0" err="1"/>
              <a:t>Role</a:t>
            </a:r>
            <a:r>
              <a:rPr lang="sv-SE" dirty="0"/>
              <a:t> play in </a:t>
            </a:r>
            <a:r>
              <a:rPr lang="sv-SE" dirty="0" err="1"/>
              <a:t>environmental</a:t>
            </a:r>
            <a:r>
              <a:rPr lang="sv-SE" dirty="0"/>
              <a:t> </a:t>
            </a:r>
            <a:r>
              <a:rPr lang="sv-SE" dirty="0" err="1"/>
              <a:t>law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 (</a:t>
            </a:r>
            <a:r>
              <a:rPr lang="sv-SE" dirty="0" err="1"/>
              <a:t>gather</a:t>
            </a:r>
            <a:r>
              <a:rPr lang="sv-SE" dirty="0"/>
              <a:t> information, presentation, argumentation) </a:t>
            </a:r>
            <a:r>
              <a:rPr lang="sv-SE" dirty="0" err="1"/>
              <a:t>representing</a:t>
            </a:r>
            <a:r>
              <a:rPr lang="sv-SE" dirty="0"/>
              <a:t> different sides (</a:t>
            </a:r>
            <a:r>
              <a:rPr lang="sv-SE" dirty="0" err="1"/>
              <a:t>company</a:t>
            </a:r>
            <a:r>
              <a:rPr lang="sv-SE" dirty="0"/>
              <a:t>, regional </a:t>
            </a:r>
            <a:r>
              <a:rPr lang="sv-SE" dirty="0" err="1"/>
              <a:t>county</a:t>
            </a:r>
            <a:r>
              <a:rPr lang="sv-SE" dirty="0"/>
              <a:t> board)</a:t>
            </a:r>
            <a:br>
              <a:rPr lang="sv-SE" dirty="0"/>
            </a:b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things</a:t>
            </a:r>
            <a:r>
              <a:rPr lang="sv-SE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40AC2-C51C-7F4C-A141-1C564DE5A8B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947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first</a:t>
            </a:r>
            <a:r>
              <a:rPr lang="sv-SE" dirty="0"/>
              <a:t>, </a:t>
            </a:r>
            <a:r>
              <a:rPr lang="sv-SE" dirty="0" err="1"/>
              <a:t>then</a:t>
            </a:r>
            <a:r>
              <a:rPr lang="sv-SE" dirty="0"/>
              <a:t> </a:t>
            </a:r>
            <a:r>
              <a:rPr lang="sv-SE" dirty="0" err="1"/>
              <a:t>shared</a:t>
            </a:r>
            <a:r>
              <a:rPr lang="sv-SE" dirty="0"/>
              <a:t>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discussion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The students </a:t>
            </a:r>
            <a:r>
              <a:rPr lang="sv-SE" dirty="0" err="1"/>
              <a:t>did</a:t>
            </a:r>
            <a:r>
              <a:rPr lang="sv-SE" dirty="0"/>
              <a:t> the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themselves</a:t>
            </a:r>
            <a:r>
              <a:rPr lang="sv-SE" dirty="0"/>
              <a:t>. </a:t>
            </a:r>
            <a:r>
              <a:rPr lang="sv-SE" dirty="0" err="1"/>
              <a:t>Learned</a:t>
            </a:r>
            <a:r>
              <a:rPr lang="sv-SE" dirty="0"/>
              <a:t> new </a:t>
            </a:r>
            <a:r>
              <a:rPr lang="sv-SE" dirty="0" err="1"/>
              <a:t>things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using</a:t>
            </a:r>
            <a:r>
              <a:rPr lang="sv-SE" dirty="0"/>
              <a:t> the material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new </a:t>
            </a:r>
            <a:r>
              <a:rPr lang="sv-SE" dirty="0" err="1"/>
              <a:t>perspectives</a:t>
            </a:r>
            <a:r>
              <a:rPr lang="sv-SE" dirty="0"/>
              <a:t> from the </a:t>
            </a:r>
            <a:r>
              <a:rPr lang="sv-SE" dirty="0" err="1"/>
              <a:t>discussion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peers</a:t>
            </a:r>
            <a:r>
              <a:rPr lang="sv-S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40AC2-C51C-7F4C-A141-1C564DE5A8B6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166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Did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information on </a:t>
            </a:r>
            <a:r>
              <a:rPr lang="sv-SE" dirty="0" err="1"/>
              <a:t>this</a:t>
            </a:r>
            <a:r>
              <a:rPr lang="sv-SE" dirty="0"/>
              <a:t> in the </a:t>
            </a:r>
            <a:r>
              <a:rPr lang="sv-SE" dirty="0" err="1"/>
              <a:t>beginning</a:t>
            </a:r>
            <a:r>
              <a:rPr lang="sv-SE" dirty="0"/>
              <a:t>? And </a:t>
            </a:r>
            <a:r>
              <a:rPr lang="sv-SE" dirty="0" err="1"/>
              <a:t>maybe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information on the social event. </a:t>
            </a:r>
            <a:r>
              <a:rPr lang="sv-SE" dirty="0" err="1"/>
              <a:t>Experiencing</a:t>
            </a:r>
            <a:r>
              <a:rPr lang="sv-SE" dirty="0"/>
              <a:t> Swedish </a:t>
            </a:r>
            <a:r>
              <a:rPr lang="sv-SE" dirty="0" err="1"/>
              <a:t>nature</a:t>
            </a:r>
            <a:r>
              <a:rPr lang="sv-SE" dirty="0"/>
              <a:t> and The right </a:t>
            </a:r>
            <a:r>
              <a:rPr lang="sv-SE" dirty="0" err="1"/>
              <a:t>of</a:t>
            </a:r>
            <a:r>
              <a:rPr lang="sv-SE" dirty="0"/>
              <a:t> public access (Allemansrätten).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40AC2-C51C-7F4C-A141-1C564DE5A8B6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77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Experiencing</a:t>
            </a:r>
            <a:r>
              <a:rPr lang="sv-SE" dirty="0"/>
              <a:t> Swedish </a:t>
            </a:r>
            <a:r>
              <a:rPr lang="sv-SE" dirty="0" err="1"/>
              <a:t>nature</a:t>
            </a:r>
            <a:r>
              <a:rPr lang="sv-SE" dirty="0"/>
              <a:t> and The right </a:t>
            </a:r>
            <a:r>
              <a:rPr lang="sv-SE" dirty="0" err="1"/>
              <a:t>of</a:t>
            </a:r>
            <a:r>
              <a:rPr lang="sv-SE" dirty="0"/>
              <a:t> public access (Allemansrätten).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40AC2-C51C-7F4C-A141-1C564DE5A8B6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95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15039411" y="457341"/>
            <a:ext cx="2794485" cy="192325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63321" tIns="81660" rIns="163321" bIns="81660" anchor="ctr"/>
          <a:lstStyle/>
          <a:p>
            <a:pPr algn="ctr">
              <a:defRPr/>
            </a:pPr>
            <a:endParaRPr lang="sv-SE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7576179" y="2942273"/>
            <a:ext cx="3173321" cy="22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60" y="5846823"/>
            <a:ext cx="16462056" cy="1330838"/>
          </a:xfrm>
        </p:spPr>
        <p:txBody>
          <a:bodyPr>
            <a:normAutofit/>
          </a:bodyPr>
          <a:lstStyle>
            <a:lvl1pPr algn="ctr">
              <a:lnSpc>
                <a:spcPts val="5200"/>
              </a:lnSpc>
              <a:defRPr sz="4800" b="1" i="0">
                <a:solidFill>
                  <a:srgbClr val="2E78B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560" y="7177660"/>
            <a:ext cx="16462056" cy="2058035"/>
          </a:xfrm>
        </p:spPr>
        <p:txBody>
          <a:bodyPr>
            <a:normAutofit/>
          </a:bodyPr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F32DC-2D84-DB43-95CE-E2AE801D4C16}" type="datetime1">
              <a:rPr lang="sv-SE" smtClean="0"/>
              <a:t>2023-09-26</a:t>
            </a:fld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A01EE-FC66-6449-82BE-27805911749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37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3860000" cy="1715029"/>
          </a:xfrm>
        </p:spPr>
        <p:txBody>
          <a:bodyPr/>
          <a:lstStyle>
            <a:lvl1pPr algn="l">
              <a:lnSpc>
                <a:spcPts val="48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 marL="0" indent="0">
              <a:spcBef>
                <a:spcPts val="1800"/>
              </a:spcBef>
              <a:buFontTx/>
              <a:buNone/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3600" b="0" i="0">
                <a:latin typeface="+mn-lt"/>
                <a:cs typeface="Sabon LT Std" pitchFamily="18" charset="0"/>
              </a:defRPr>
            </a:lvl2pPr>
            <a:lvl3pPr>
              <a:buFontTx/>
              <a:buNone/>
              <a:defRPr sz="3200" b="0" i="0">
                <a:latin typeface="+mn-lt"/>
              </a:defRPr>
            </a:lvl3pPr>
            <a:lvl4pPr>
              <a:buFontTx/>
              <a:buNone/>
              <a:defRPr sz="3200" b="0" i="0">
                <a:latin typeface="+mn-lt"/>
              </a:defRPr>
            </a:lvl4pPr>
            <a:lvl5pPr>
              <a:buFontTx/>
              <a:buNone/>
              <a:defRPr sz="2800"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E21094-39C8-7141-9D46-EE65846EEE1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93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3860000" cy="1715029"/>
          </a:xfrm>
        </p:spPr>
        <p:txBody>
          <a:bodyPr/>
          <a:lstStyle>
            <a:lvl1pPr algn="l">
              <a:lnSpc>
                <a:spcPts val="48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9pPr marL="653284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A25BA-BE65-4741-8345-06DA91AC9969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28E93E-B4A5-5145-8EF5-1DB0CE4D7FE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13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5264"/>
            <a:ext cx="13860000" cy="17150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20A5-770D-404F-A174-9D9E0C5D6C03}" type="datetime1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0BA4C-210D-FB42-8E24-06C6918CD2F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7920000" cy="5419017"/>
          </a:xfrm>
        </p:spPr>
        <p:txBody>
          <a:bodyPr/>
          <a:lstStyle>
            <a:lvl1pPr>
              <a:defRPr sz="3600" b="0" i="0">
                <a:latin typeface="Arial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/>
                <a:cs typeface="Arial" panose="020B0604020202020204" pitchFamily="34" charset="0"/>
              </a:defRPr>
            </a:lvl2pPr>
            <a:lvl3pPr>
              <a:defRPr sz="3200" b="0" i="0">
                <a:latin typeface="Arial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/>
              </a:defRPr>
            </a:lvl5pPr>
            <a:lvl6pPr marL="4083025" indent="0">
              <a:buNone/>
              <a:defRPr/>
            </a:lvl6pPr>
            <a:lvl7pPr marL="4899630" indent="0">
              <a:buNone/>
              <a:defRPr/>
            </a:lvl7pPr>
            <a:lvl9pPr marL="653284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9338302" y="3303055"/>
            <a:ext cx="7920000" cy="5419017"/>
          </a:xfrm>
        </p:spPr>
        <p:txBody>
          <a:bodyPr/>
          <a:lstStyle>
            <a:lvl1pPr>
              <a:defRPr sz="3600" b="0" i="0">
                <a:latin typeface="Arial"/>
                <a:cs typeface="Arial" pitchFamily="34" charset="0"/>
              </a:defRPr>
            </a:lvl1pPr>
            <a:lvl2pPr marL="1326983" indent="-510378">
              <a:buFont typeface="Arial" panose="020B0604020202020204" pitchFamily="34" charset="0"/>
              <a:buChar char="•"/>
              <a:defRPr sz="3600" b="0" i="0">
                <a:latin typeface="Arial"/>
                <a:cs typeface="Arial" panose="020B0604020202020204" pitchFamily="34" charset="0"/>
              </a:defRPr>
            </a:lvl2pPr>
            <a:lvl3pPr>
              <a:defRPr sz="3200" b="0" i="0">
                <a:latin typeface="Arial"/>
              </a:defRPr>
            </a:lvl3pPr>
            <a:lvl4pPr marL="2858117" indent="-408302">
              <a:buFont typeface="Arial" panose="020B0604020202020204" pitchFamily="34" charset="0"/>
              <a:buChar char="•"/>
              <a:defRPr sz="3200" b="0" i="0">
                <a:latin typeface="Arial"/>
              </a:defRPr>
            </a:lvl4pPr>
            <a:lvl5pPr marL="3674722" indent="-408302">
              <a:buFont typeface="Arial" panose="020B0604020202020204" pitchFamily="34" charset="0"/>
              <a:buChar char="•"/>
              <a:defRPr sz="2800" b="0" i="0"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4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914559" y="2401040"/>
            <a:ext cx="16380000" cy="6453592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0C832D1-BDA9-B04D-9D8C-2F4D534D770C}" type="datetime1">
              <a:rPr lang="sv-SE" smtClean="0"/>
              <a:t>2023-09-26</a:t>
            </a:fld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9C95BD0-DA40-594F-8BF4-06A679000FE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DE7A76D-FB9F-4FF7-AA2C-C812CD78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24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804868" y="3302985"/>
            <a:ext cx="6537401" cy="5419088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sv-SE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9368128" cy="5419017"/>
          </a:xfrm>
        </p:spPr>
        <p:txBody>
          <a:bodyPr/>
          <a:lstStyle>
            <a:lvl1pPr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defRPr sz="3600" b="0" i="0">
                <a:latin typeface="+mn-lt"/>
                <a:cs typeface="Sabon LT Std" pitchFamily="18" charset="0"/>
              </a:defRPr>
            </a:lvl2pPr>
            <a:lvl3pPr>
              <a:defRPr sz="3200" b="0" i="0"/>
            </a:lvl3pPr>
            <a:lvl4pPr>
              <a:defRPr sz="3200" b="0" i="0"/>
            </a:lvl4pPr>
            <a:lvl5pPr>
              <a:defRPr sz="2800"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560" y="1156075"/>
            <a:ext cx="13860000" cy="1715029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F74FC34-CF51-934F-B8BF-4422A5ACD8FA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056BE69-F470-4146-8FB1-DDF2850709F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41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5264"/>
            <a:ext cx="13860000" cy="17150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0BE3-8DC3-5441-8625-150CDFE56E33}" type="datetime1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0BA4C-210D-FB42-8E24-06C6918CD2F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559" y="3303055"/>
            <a:ext cx="13860000" cy="5419017"/>
          </a:xfrm>
        </p:spPr>
        <p:txBody>
          <a:bodyPr/>
          <a:lstStyle>
            <a:lvl1pPr marL="0" indent="0">
              <a:buFontTx/>
              <a:buNone/>
              <a:defRPr sz="3600" b="0" i="0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3600" b="0" i="0">
                <a:latin typeface="Sabon LT Std"/>
                <a:cs typeface="Sabon LT Std" pitchFamily="18" charset="0"/>
              </a:defRPr>
            </a:lvl2pPr>
            <a:lvl3pPr>
              <a:buFontTx/>
              <a:buNone/>
              <a:defRPr sz="3200" b="0" i="0"/>
            </a:lvl3pPr>
            <a:lvl4pPr>
              <a:buFontTx/>
              <a:buNone/>
              <a:defRPr sz="2900" b="0" i="0"/>
            </a:lvl4pPr>
            <a:lvl5pPr>
              <a:buFontTx/>
              <a:buNone/>
              <a:defRPr sz="2100"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43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559" y="1155264"/>
            <a:ext cx="13860000" cy="17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560" y="3341926"/>
            <a:ext cx="13860000" cy="541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Sed ut </a:t>
            </a:r>
            <a:r>
              <a:rPr lang="sv-SE" dirty="0" err="1"/>
              <a:t>perspiciatis</a:t>
            </a:r>
            <a:r>
              <a:rPr lang="sv-SE" dirty="0"/>
              <a:t> </a:t>
            </a:r>
            <a:r>
              <a:rPr lang="sv-SE" dirty="0" err="1"/>
              <a:t>unde</a:t>
            </a:r>
            <a:r>
              <a:rPr lang="sv-SE" dirty="0"/>
              <a:t> </a:t>
            </a:r>
            <a:r>
              <a:rPr lang="sv-SE" dirty="0" err="1"/>
              <a:t>omnis</a:t>
            </a:r>
            <a:r>
              <a:rPr lang="sv-SE" dirty="0"/>
              <a:t> iste </a:t>
            </a:r>
            <a:r>
              <a:rPr lang="sv-SE" dirty="0" err="1"/>
              <a:t>natus</a:t>
            </a:r>
            <a:r>
              <a:rPr lang="sv-SE" dirty="0"/>
              <a:t> </a:t>
            </a:r>
            <a:r>
              <a:rPr lang="sv-SE" dirty="0" err="1"/>
              <a:t>error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accusantium</a:t>
            </a:r>
            <a:r>
              <a:rPr lang="sv-SE" dirty="0"/>
              <a:t> </a:t>
            </a:r>
            <a:r>
              <a:rPr lang="sv-SE" dirty="0" err="1"/>
              <a:t>doloremque</a:t>
            </a:r>
            <a:r>
              <a:rPr lang="sv-SE" dirty="0"/>
              <a:t> </a:t>
            </a:r>
            <a:r>
              <a:rPr lang="sv-SE" dirty="0" err="1"/>
              <a:t>laudantium</a:t>
            </a:r>
            <a:r>
              <a:rPr lang="sv-SE" dirty="0"/>
              <a:t>, </a:t>
            </a:r>
            <a:r>
              <a:rPr lang="sv-SE" dirty="0" err="1"/>
              <a:t>totam</a:t>
            </a:r>
            <a:r>
              <a:rPr lang="sv-SE" dirty="0"/>
              <a:t> rem </a:t>
            </a:r>
            <a:r>
              <a:rPr lang="sv-SE" dirty="0" err="1"/>
              <a:t>aperiam</a:t>
            </a:r>
            <a:r>
              <a:rPr lang="sv-SE" dirty="0"/>
              <a:t>, </a:t>
            </a:r>
            <a:r>
              <a:rPr lang="sv-SE" dirty="0" err="1"/>
              <a:t>eaque</a:t>
            </a:r>
            <a:r>
              <a:rPr lang="sv-SE" dirty="0"/>
              <a:t> </a:t>
            </a:r>
            <a:r>
              <a:rPr lang="sv-SE" dirty="0" err="1"/>
              <a:t>ipsa</a:t>
            </a:r>
            <a:r>
              <a:rPr lang="sv-SE" dirty="0"/>
              <a:t> </a:t>
            </a:r>
            <a:r>
              <a:rPr lang="sv-SE" dirty="0" err="1"/>
              <a:t>quae</a:t>
            </a:r>
            <a:r>
              <a:rPr lang="sv-SE" dirty="0"/>
              <a:t> ab </a:t>
            </a:r>
            <a:r>
              <a:rPr lang="sv-SE" dirty="0" err="1"/>
              <a:t>illo</a:t>
            </a:r>
            <a:r>
              <a:rPr lang="sv-SE" dirty="0"/>
              <a:t> </a:t>
            </a:r>
            <a:r>
              <a:rPr lang="sv-SE" dirty="0" err="1"/>
              <a:t>inventore</a:t>
            </a:r>
            <a:r>
              <a:rPr lang="sv-SE" dirty="0"/>
              <a:t> </a:t>
            </a:r>
            <a:r>
              <a:rPr lang="sv-SE" dirty="0" err="1"/>
              <a:t>veritatis</a:t>
            </a:r>
            <a:r>
              <a:rPr lang="sv-SE" dirty="0"/>
              <a:t> et </a:t>
            </a:r>
            <a:r>
              <a:rPr lang="sv-SE" dirty="0" err="1"/>
              <a:t>quasi</a:t>
            </a:r>
            <a:r>
              <a:rPr lang="sv-SE" dirty="0"/>
              <a:t> </a:t>
            </a:r>
            <a:r>
              <a:rPr lang="sv-SE" dirty="0" err="1"/>
              <a:t>architecto</a:t>
            </a:r>
            <a:r>
              <a:rPr lang="sv-SE" dirty="0"/>
              <a:t> </a:t>
            </a:r>
            <a:r>
              <a:rPr lang="sv-SE" dirty="0" err="1"/>
              <a:t>beatae</a:t>
            </a:r>
            <a:r>
              <a:rPr lang="sv-SE" dirty="0"/>
              <a:t> vitae </a:t>
            </a:r>
            <a:r>
              <a:rPr lang="sv-SE" dirty="0" err="1"/>
              <a:t>dicta</a:t>
            </a:r>
            <a:r>
              <a:rPr lang="sv-SE" dirty="0"/>
              <a:t> sunt </a:t>
            </a:r>
            <a:r>
              <a:rPr lang="sv-SE" dirty="0" err="1"/>
              <a:t>explicabo</a:t>
            </a:r>
            <a:r>
              <a:rPr lang="sv-SE" dirty="0"/>
              <a:t>. Nemo </a:t>
            </a:r>
            <a:r>
              <a:rPr lang="sv-SE" dirty="0" err="1"/>
              <a:t>enim</a:t>
            </a:r>
            <a:r>
              <a:rPr lang="sv-SE" dirty="0"/>
              <a:t> </a:t>
            </a:r>
            <a:r>
              <a:rPr lang="sv-SE" dirty="0" err="1"/>
              <a:t>ipsam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voluptas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aspernatur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odit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</a:t>
            </a:r>
            <a:r>
              <a:rPr lang="sv-SE" dirty="0" err="1"/>
              <a:t>fugit</a:t>
            </a:r>
            <a:r>
              <a:rPr lang="sv-SE" dirty="0"/>
              <a:t>, sed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consequuntur</a:t>
            </a:r>
            <a:r>
              <a:rPr lang="sv-SE" dirty="0"/>
              <a:t> </a:t>
            </a:r>
            <a:r>
              <a:rPr lang="sv-SE" dirty="0" err="1"/>
              <a:t>magni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</a:t>
            </a:r>
            <a:r>
              <a:rPr lang="sv-SE" dirty="0" err="1"/>
              <a:t>eos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ratione</a:t>
            </a:r>
            <a:r>
              <a:rPr lang="sv-SE" dirty="0"/>
              <a:t> </a:t>
            </a:r>
            <a:r>
              <a:rPr lang="sv-SE" dirty="0" err="1"/>
              <a:t>voluptatem</a:t>
            </a:r>
            <a:r>
              <a:rPr lang="sv-SE" dirty="0"/>
              <a:t> </a:t>
            </a:r>
            <a:r>
              <a:rPr lang="sv-SE" dirty="0" err="1"/>
              <a:t>sequi</a:t>
            </a:r>
            <a:r>
              <a:rPr lang="sv-SE" dirty="0"/>
              <a:t> </a:t>
            </a:r>
            <a:r>
              <a:rPr lang="sv-SE" dirty="0" err="1"/>
              <a:t>nesciunt</a:t>
            </a:r>
            <a:r>
              <a:rPr lang="sv-SE" dirty="0"/>
              <a:t>. </a:t>
            </a:r>
            <a:r>
              <a:rPr lang="sv-SE" dirty="0" err="1"/>
              <a:t>Neque</a:t>
            </a:r>
            <a:r>
              <a:rPr lang="sv-SE" dirty="0"/>
              <a:t> </a:t>
            </a:r>
            <a:r>
              <a:rPr lang="sv-SE" dirty="0" err="1"/>
              <a:t>porro</a:t>
            </a:r>
            <a:r>
              <a:rPr lang="sv-SE" dirty="0"/>
              <a:t> </a:t>
            </a:r>
            <a:r>
              <a:rPr lang="sv-SE" dirty="0" err="1"/>
              <a:t>quisquam</a:t>
            </a:r>
            <a:r>
              <a:rPr lang="sv-SE" dirty="0"/>
              <a:t> est,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dolorem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quia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>
              <a:defRPr sz="1800">
                <a:cs typeface="Arial" charset="0"/>
              </a:defRPr>
            </a:lvl1pPr>
          </a:lstStyle>
          <a:p>
            <a:fld id="{2BA820A5-770D-404F-A174-9D9E0C5D6C03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wrap="square" lIns="163321" tIns="81660" rIns="163321" bIns="8166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cs typeface="Arial" charset="0"/>
              </a:defRPr>
            </a:lvl1pPr>
          </a:lstStyle>
          <a:p>
            <a:fld id="{3D60BA4C-210D-FB42-8E24-06C6918CD2F8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030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16179710" y="603547"/>
            <a:ext cx="1484998" cy="107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9" r:id="rId4"/>
    <p:sldLayoutId id="2147483768" r:id="rId5"/>
    <p:sldLayoutId id="2147483773" r:id="rId6"/>
    <p:sldLayoutId id="2147483777" r:id="rId7"/>
  </p:sldLayoutIdLst>
  <p:hf hdr="0" ftr="0"/>
  <p:txStyles>
    <p:titleStyle>
      <a:lvl1pPr algn="l" defTabSz="816605" rtl="0" eaLnBrk="1" fontAlgn="base" hangingPunct="1">
        <a:lnSpc>
          <a:spcPts val="4800"/>
        </a:lnSpc>
        <a:spcBef>
          <a:spcPct val="0"/>
        </a:spcBef>
        <a:spcAft>
          <a:spcPct val="0"/>
        </a:spcAft>
        <a:defRPr sz="4400" b="1" kern="1200">
          <a:solidFill>
            <a:srgbClr val="2E78BA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2pPr>
      <a:lvl3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3pPr>
      <a:lvl4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4pPr>
      <a:lvl5pPr algn="l" defTabSz="816605" rtl="0" eaLnBrk="1" fontAlgn="base" hangingPunct="1">
        <a:lnSpc>
          <a:spcPts val="6141"/>
        </a:lnSpc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ea typeface="ＭＳ Ｐゴシック" pitchFamily="68" charset="-128"/>
          <a:cs typeface="Arial" charset="0"/>
        </a:defRPr>
      </a:lvl5pPr>
      <a:lvl6pPr marL="816605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6pPr>
      <a:lvl7pPr marL="1633210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7pPr>
      <a:lvl8pPr marL="2449815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8pPr>
      <a:lvl9pPr marL="3266420" algn="ctr" defTabSz="816605" rtl="0" eaLnBrk="1" fontAlgn="base" hangingPunct="1">
        <a:spcBef>
          <a:spcPct val="0"/>
        </a:spcBef>
        <a:spcAft>
          <a:spcPct val="0"/>
        </a:spcAft>
        <a:defRPr sz="5700" b="1">
          <a:solidFill>
            <a:schemeClr val="tx1"/>
          </a:solidFill>
          <a:latin typeface="Trade Gothic LT Std Bold" pitchFamily="68" charset="0"/>
          <a:ea typeface="ＭＳ Ｐゴシック" pitchFamily="68" charset="-128"/>
        </a:defRPr>
      </a:lvl9pPr>
    </p:titleStyle>
    <p:bodyStyle>
      <a:lvl1pPr marL="317569" indent="-317569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sv-SE" sz="3600" kern="1200" dirty="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1pPr>
      <a:lvl2pPr marL="1326983" indent="-510378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2pPr>
      <a:lvl3pPr marL="2041512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i="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3pPr>
      <a:lvl4pPr marL="2858117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4pPr>
      <a:lvl5pPr marL="3674722" indent="-408302" algn="l" defTabSz="81660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i="0" kern="1200">
          <a:solidFill>
            <a:schemeClr val="tx1"/>
          </a:solidFill>
          <a:latin typeface="+mn-lt"/>
          <a:ea typeface="ＭＳ Ｐゴシック" pitchFamily="68" charset="-128"/>
          <a:cs typeface="Sabon LT Std"/>
        </a:defRPr>
      </a:lvl5pPr>
      <a:lvl6pPr marL="4491327" indent="-408302" algn="l" defTabSz="81660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8166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81660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81660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816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gritydlm.net/values-game/?lang=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625-011-0132-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625-011-0132-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7A9AE6-FDB6-49E3-A0D3-DF41A7C5DD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of integration of sustainable development in the master </a:t>
            </a:r>
            <a:r>
              <a:rPr lang="en-US" dirty="0" err="1"/>
              <a:t>programmes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801917-89E1-4FE1-BDF5-0CC4BA5FB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Leo Yeung and Ingrid Ericson Jogsten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6A1CB9-A1AF-4E60-A6BB-4B8DDD0D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32DC-2D84-DB43-95CE-E2AE801D4C16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0DA812-A8F8-4C60-BA84-B7CC54E51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A01EE-FC66-6449-82BE-278059117499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07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B19AF19-B94E-02E1-6A7D-A0F2219C25B0}"/>
              </a:ext>
            </a:extLst>
          </p:cNvPr>
          <p:cNvSpPr/>
          <p:nvPr/>
        </p:nvSpPr>
        <p:spPr>
          <a:xfrm>
            <a:off x="914556" y="6944139"/>
            <a:ext cx="15582741" cy="2091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7E8E8C-6D63-A3A4-194D-279D18717065}"/>
              </a:ext>
            </a:extLst>
          </p:cNvPr>
          <p:cNvSpPr/>
          <p:nvPr/>
        </p:nvSpPr>
        <p:spPr>
          <a:xfrm>
            <a:off x="914557" y="4852403"/>
            <a:ext cx="15582741" cy="209173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5B5C8-1C59-5AC9-B3DB-9F00A23E74CB}"/>
              </a:ext>
            </a:extLst>
          </p:cNvPr>
          <p:cNvSpPr/>
          <p:nvPr/>
        </p:nvSpPr>
        <p:spPr>
          <a:xfrm>
            <a:off x="914558" y="3303054"/>
            <a:ext cx="15582741" cy="15339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559" y="3303054"/>
            <a:ext cx="15226590" cy="5760000"/>
          </a:xfrm>
        </p:spPr>
        <p:txBody>
          <a:bodyPr/>
          <a:lstStyle/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The Transport of Pollutants in Soil, Water, and Air</a:t>
            </a:r>
            <a:endParaRPr lang="sv-SE" sz="4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Analytical Methods in Environmental Forensics I</a:t>
            </a:r>
            <a:endParaRPr lang="sv-SE" sz="4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Analytical Methods in Environmental Forensics II </a:t>
            </a:r>
            <a:endParaRPr lang="sv-SE" sz="4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sv-SE" sz="36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Environmental </a:t>
            </a:r>
            <a:r>
              <a:rPr lang="sv-SE" sz="360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Toxicology</a:t>
            </a:r>
            <a:endParaRPr lang="sv-SE" sz="4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Health Impacts of Environmental Exposure</a:t>
            </a:r>
            <a:endParaRPr lang="sv-SE" sz="4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6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Sustainability, Chemical Safety and the Environment</a:t>
            </a:r>
            <a:endParaRPr lang="sv-SE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75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60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Independent Project for the Degree of Master in Chemistry</a:t>
            </a:r>
            <a:endParaRPr lang="sv-SE" sz="44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14560" y="1128115"/>
            <a:ext cx="14040000" cy="1715029"/>
          </a:xfrm>
        </p:spPr>
        <p:txBody>
          <a:bodyPr/>
          <a:lstStyle/>
          <a:p>
            <a:r>
              <a:rPr lang="sv-SE" dirty="0"/>
              <a:t>Challenges/</a:t>
            </a:r>
            <a:r>
              <a:rPr lang="sv-SE" dirty="0" err="1"/>
              <a:t>Opportunities</a:t>
            </a:r>
            <a:r>
              <a:rPr lang="sv-SE" dirty="0"/>
              <a:t> (I)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74FC34-CF51-934F-B8BF-4422A5ACD8FA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6BE69-F470-4146-8FB1-DDF2850709FE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05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558" y="3303054"/>
            <a:ext cx="15582741" cy="5760000"/>
          </a:xfrm>
        </p:spPr>
        <p:txBody>
          <a:bodyPr/>
          <a:lstStyle/>
          <a:p>
            <a:r>
              <a:rPr lang="sv-SE" dirty="0"/>
              <a:t>Not to </a:t>
            </a:r>
            <a:r>
              <a:rPr lang="sv-SE" dirty="0" err="1"/>
              <a:t>change</a:t>
            </a:r>
            <a:r>
              <a:rPr lang="sv-SE" dirty="0"/>
              <a:t> </a:t>
            </a:r>
            <a:r>
              <a:rPr lang="sv-SE" dirty="0" err="1"/>
              <a:t>anything</a:t>
            </a:r>
            <a:r>
              <a:rPr lang="sv-SE" dirty="0"/>
              <a:t> in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course</a:t>
            </a:r>
            <a:r>
              <a:rPr lang="sv-SE" dirty="0"/>
              <a:t> to </a:t>
            </a:r>
            <a:r>
              <a:rPr lang="sv-SE" dirty="0" err="1"/>
              <a:t>adapt</a:t>
            </a:r>
            <a:r>
              <a:rPr lang="sv-SE" dirty="0"/>
              <a:t>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endParaRPr lang="sv-SE" dirty="0"/>
          </a:p>
          <a:p>
            <a:r>
              <a:rPr lang="sv-SE" dirty="0"/>
              <a:t>Students </a:t>
            </a:r>
            <a:r>
              <a:rPr lang="sv-SE" dirty="0" err="1"/>
              <a:t>having</a:t>
            </a:r>
            <a:r>
              <a:rPr lang="sv-SE" dirty="0"/>
              <a:t> different </a:t>
            </a:r>
            <a:r>
              <a:rPr lang="sv-SE" dirty="0" err="1"/>
              <a:t>background</a:t>
            </a:r>
            <a:r>
              <a:rPr lang="sv-SE" dirty="0"/>
              <a:t> and </a:t>
            </a:r>
            <a:r>
              <a:rPr lang="sv-SE" dirty="0" err="1"/>
              <a:t>knowledge</a:t>
            </a:r>
            <a:endParaRPr lang="sv-SE" dirty="0"/>
          </a:p>
          <a:p>
            <a:r>
              <a:rPr lang="sv-SE" dirty="0" err="1"/>
              <a:t>Some</a:t>
            </a:r>
            <a:r>
              <a:rPr lang="sv-SE" dirty="0"/>
              <a:t> students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weak</a:t>
            </a:r>
            <a:r>
              <a:rPr lang="sv-SE" dirty="0"/>
              <a:t> in </a:t>
            </a:r>
            <a:r>
              <a:rPr lang="sv-SE" dirty="0" err="1"/>
              <a:t>discussion</a:t>
            </a:r>
            <a:r>
              <a:rPr lang="sv-SE" dirty="0"/>
              <a:t> in </a:t>
            </a:r>
            <a:r>
              <a:rPr lang="sv-SE" dirty="0" err="1"/>
              <a:t>class</a:t>
            </a:r>
            <a:endParaRPr lang="sv-SE" dirty="0"/>
          </a:p>
          <a:p>
            <a:r>
              <a:rPr lang="sv-SE" dirty="0"/>
              <a:t>Challenge to get all </a:t>
            </a:r>
            <a:r>
              <a:rPr lang="sv-SE" dirty="0" err="1"/>
              <a:t>teachers</a:t>
            </a:r>
            <a:r>
              <a:rPr lang="sv-SE" dirty="0"/>
              <a:t> </a:t>
            </a:r>
            <a:r>
              <a:rPr lang="sv-SE" dirty="0" err="1"/>
              <a:t>engaged</a:t>
            </a:r>
            <a:r>
              <a:rPr lang="sv-SE" dirty="0"/>
              <a:t> and </a:t>
            </a:r>
            <a:r>
              <a:rPr lang="sv-SE" dirty="0" err="1"/>
              <a:t>involved</a:t>
            </a:r>
            <a:endParaRPr lang="sv-SE" dirty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14560" y="1128115"/>
            <a:ext cx="14040000" cy="1715029"/>
          </a:xfrm>
        </p:spPr>
        <p:txBody>
          <a:bodyPr/>
          <a:lstStyle/>
          <a:p>
            <a:r>
              <a:rPr lang="sv-SE" dirty="0"/>
              <a:t>Challenges/</a:t>
            </a:r>
            <a:r>
              <a:rPr lang="sv-SE" dirty="0" err="1"/>
              <a:t>Opportunities</a:t>
            </a:r>
            <a:r>
              <a:rPr lang="sv-SE" dirty="0"/>
              <a:t> (II)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74FC34-CF51-934F-B8BF-4422A5ACD8FA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6BE69-F470-4146-8FB1-DDF2850709FE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029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5527D-408D-E165-0EF7-D29BC8558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58" y="3303055"/>
            <a:ext cx="14808041" cy="5419017"/>
          </a:xfrm>
        </p:spPr>
        <p:txBody>
          <a:bodyPr/>
          <a:lstStyle/>
          <a:p>
            <a:r>
              <a:rPr lang="en-US" dirty="0"/>
              <a:t>PBL teaching approach/case studies</a:t>
            </a:r>
          </a:p>
          <a:p>
            <a:r>
              <a:rPr lang="en-US" dirty="0"/>
              <a:t>Advancing Education For Sustainability – Transforming Society, Economy and Environment (advancingesd.com)</a:t>
            </a:r>
          </a:p>
          <a:p>
            <a:r>
              <a:rPr lang="sv-SE" dirty="0"/>
              <a:t>SDG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Tool</a:t>
            </a:r>
            <a:endParaRPr lang="sv-SE" dirty="0"/>
          </a:p>
          <a:p>
            <a:r>
              <a:rPr lang="sv-SE" dirty="0"/>
              <a:t>Online </a:t>
            </a:r>
            <a:r>
              <a:rPr lang="sv-SE" dirty="0" err="1"/>
              <a:t>quiz</a:t>
            </a:r>
            <a:r>
              <a:rPr lang="sv-SE" dirty="0"/>
              <a:t> </a:t>
            </a:r>
            <a:r>
              <a:rPr lang="sv-SE" dirty="0" err="1"/>
              <a:t>developed</a:t>
            </a:r>
            <a:r>
              <a:rPr lang="sv-SE" dirty="0"/>
              <a:t> by Dr. Johanna Björklund (</a:t>
            </a:r>
            <a:r>
              <a:rPr lang="sv-SE" dirty="0" err="1"/>
              <a:t>Wiseflow</a:t>
            </a:r>
            <a:r>
              <a:rPr lang="sv-SE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6777DC-E9EF-A454-785F-A13399F5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Activities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/</a:t>
            </a:r>
            <a:r>
              <a:rPr lang="sv-SE" dirty="0" err="1"/>
              <a:t>using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EC1DE-91A8-E165-DC7D-11D283BF8C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74FC34-CF51-934F-B8BF-4422A5ACD8FA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D28E0-8E90-D113-E9DA-D10F6C4A3C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6BE69-F470-4146-8FB1-DDF2850709FE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368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94E5BA3-5233-24D3-C100-2E0F43A6F4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17562-A547-B480-AF74-09D78583D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B3968F-323C-4ECE-869A-681C447E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F9D62-BB35-9A7E-070D-87900DC089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74FC34-CF51-934F-B8BF-4422A5ACD8FA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62526-68BA-3134-7B43-BDDB2CB3CE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6BE69-F470-4146-8FB1-DDF2850709FE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7BBAA-A628-6223-0350-9A39CE14F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2" y="844550"/>
            <a:ext cx="17887950" cy="86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5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F7978-09B7-6D78-EB5D-8DBA9B7A4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59" y="3303055"/>
            <a:ext cx="8039100" cy="5419017"/>
          </a:xfrm>
        </p:spPr>
        <p:txBody>
          <a:bodyPr/>
          <a:lstStyle/>
          <a:p>
            <a:r>
              <a:rPr lang="sv-SE" dirty="0"/>
              <a:t>2 </a:t>
            </a:r>
            <a:r>
              <a:rPr lang="sv-SE" dirty="0" err="1"/>
              <a:t>hours</a:t>
            </a:r>
            <a:r>
              <a:rPr lang="sv-SE" dirty="0"/>
              <a:t> to </a:t>
            </a:r>
            <a:r>
              <a:rPr lang="sv-SE" dirty="0" err="1"/>
              <a:t>complete</a:t>
            </a:r>
            <a:r>
              <a:rPr lang="sv-SE" dirty="0"/>
              <a:t> the test</a:t>
            </a:r>
          </a:p>
          <a:p>
            <a:r>
              <a:rPr lang="sv-SE" dirty="0"/>
              <a:t>Last </a:t>
            </a:r>
            <a:r>
              <a:rPr lang="sv-SE" dirty="0" err="1"/>
              <a:t>four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related</a:t>
            </a:r>
            <a:r>
              <a:rPr lang="sv-SE" dirty="0"/>
              <a:t> to </a:t>
            </a:r>
            <a:r>
              <a:rPr lang="sv-SE" dirty="0" err="1"/>
              <a:t>their</a:t>
            </a:r>
            <a:r>
              <a:rPr lang="sv-SE" dirty="0"/>
              <a:t> perception and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discussed</a:t>
            </a:r>
            <a:r>
              <a:rPr lang="sv-SE" dirty="0"/>
              <a:t> </a:t>
            </a:r>
            <a:r>
              <a:rPr lang="sv-SE" dirty="0" err="1"/>
              <a:t>among</a:t>
            </a:r>
            <a:r>
              <a:rPr lang="sv-SE" dirty="0"/>
              <a:t> </a:t>
            </a:r>
            <a:r>
              <a:rPr lang="sv-SE" dirty="0" err="1"/>
              <a:t>themselves</a:t>
            </a:r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8B66EF-FFA2-4295-393F-D4967AA8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Online </a:t>
            </a:r>
            <a:r>
              <a:rPr lang="sv-SE" dirty="0" err="1"/>
              <a:t>quiz</a:t>
            </a:r>
            <a:r>
              <a:rPr lang="sv-SE" dirty="0"/>
              <a:t> </a:t>
            </a:r>
            <a:r>
              <a:rPr lang="sv-SE" dirty="0" err="1"/>
              <a:t>developed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67093-447D-F3B1-1637-18D6FB7A78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74FC34-CF51-934F-B8BF-4422A5ACD8FA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F0861-BCCA-D114-C694-CE1B1D7661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6BE69-F470-4146-8FB1-DDF2850709FE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271DA-89F5-7AFF-D46C-F40E873D9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80"/>
          <a:stretch/>
        </p:blipFill>
        <p:spPr>
          <a:xfrm>
            <a:off x="8953660" y="2402009"/>
            <a:ext cx="6511628" cy="67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29AADDC-8C19-5801-01F5-DEE47B7F25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5FB2-B6CB-5221-E890-D3A534292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42031D-871C-E4B4-C5EF-1297AED2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22ACC-726F-F562-ADC4-A0DABED9DD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74FC34-CF51-934F-B8BF-4422A5ACD8FA}" type="datetime1">
              <a:rPr lang="sv-SE" smtClean="0"/>
              <a:t>2023-09-26</a:t>
            </a:fld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1DEA5-6866-D786-D50C-E56422FDDF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6BE69-F470-4146-8FB1-DDF2850709FE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C2C04-21EF-F375-77A4-8D06B7C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577850"/>
            <a:ext cx="17002125" cy="91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2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5AA5F-0C22-F5E9-7AE4-AD0F7671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9DA0-32EC-5480-DD04-B6E6A97C9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531851-E010-A96D-1ECE-E2B1C8CCB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33" t="9097" r="17936" b="11773"/>
          <a:stretch/>
        </p:blipFill>
        <p:spPr>
          <a:xfrm>
            <a:off x="127611" y="1156074"/>
            <a:ext cx="6396596" cy="9021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8DF862-89E7-3263-EEEA-1A90D2C4F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331" t="6163" r="18546" b="5378"/>
          <a:stretch/>
        </p:blipFill>
        <p:spPr>
          <a:xfrm>
            <a:off x="6524207" y="1723468"/>
            <a:ext cx="5450493" cy="8447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7E2C45-18F2-16D8-3DBE-86A6873683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541" t="41134" r="20726" b="9738"/>
          <a:stretch/>
        </p:blipFill>
        <p:spPr>
          <a:xfrm>
            <a:off x="12053563" y="1829536"/>
            <a:ext cx="6082107" cy="70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4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948D-4571-2020-E0E5-3992F0C4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Feedback from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ADA1B-A9DC-AD68-AC4B-D355C9A3D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</a:t>
            </a:r>
            <a:r>
              <a:rPr lang="sv-SE" dirty="0" err="1"/>
              <a:t>Very</a:t>
            </a:r>
            <a:r>
              <a:rPr lang="sv-SE" dirty="0"/>
              <a:t> student </a:t>
            </a:r>
            <a:r>
              <a:rPr lang="sv-SE" dirty="0" err="1"/>
              <a:t>centred</a:t>
            </a:r>
            <a:r>
              <a:rPr lang="sv-SE" dirty="0"/>
              <a:t>”</a:t>
            </a:r>
          </a:p>
          <a:p>
            <a:r>
              <a:rPr lang="sv-SE" dirty="0"/>
              <a:t>”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so </a:t>
            </a:r>
            <a:r>
              <a:rPr lang="sv-SE" dirty="0" err="1"/>
              <a:t>much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 on different </a:t>
            </a:r>
            <a:r>
              <a:rPr lang="sv-SE" dirty="0" err="1"/>
              <a:t>goals</a:t>
            </a:r>
            <a:r>
              <a:rPr lang="sv-SE" dirty="0"/>
              <a:t>”</a:t>
            </a:r>
          </a:p>
          <a:p>
            <a:r>
              <a:rPr lang="sv-SE" dirty="0"/>
              <a:t>”</a:t>
            </a:r>
            <a:r>
              <a:rPr lang="sv-SE" dirty="0" err="1"/>
              <a:t>interesting</a:t>
            </a:r>
            <a:r>
              <a:rPr lang="sv-SE" dirty="0"/>
              <a:t> </a:t>
            </a:r>
            <a:r>
              <a:rPr lang="sv-SE" dirty="0" err="1"/>
              <a:t>discussion</a:t>
            </a:r>
            <a:r>
              <a:rPr lang="sv-SE" dirty="0"/>
              <a:t>”</a:t>
            </a:r>
          </a:p>
          <a:p>
            <a:r>
              <a:rPr lang="sv-SE" dirty="0"/>
              <a:t>”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he/</a:t>
            </a:r>
            <a:r>
              <a:rPr lang="sv-SE" dirty="0" err="1"/>
              <a:t>she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like </a:t>
            </a:r>
            <a:r>
              <a:rPr lang="sv-SE" dirty="0" err="1"/>
              <a:t>this</a:t>
            </a:r>
            <a:r>
              <a:rPr lang="sv-SE" dirty="0"/>
              <a:t>”</a:t>
            </a:r>
          </a:p>
          <a:p>
            <a:r>
              <a:rPr lang="sv-SE" dirty="0"/>
              <a:t>”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create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topics</a:t>
            </a:r>
            <a:r>
              <a:rPr lang="sv-SE" dirty="0"/>
              <a:t>”</a:t>
            </a:r>
          </a:p>
          <a:p>
            <a:r>
              <a:rPr lang="sv-SE" dirty="0"/>
              <a:t>”</a:t>
            </a:r>
            <a:r>
              <a:rPr lang="sv-SE" dirty="0" err="1"/>
              <a:t>why</a:t>
            </a:r>
            <a:r>
              <a:rPr lang="sv-SE" dirty="0"/>
              <a:t> do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, I </a:t>
            </a:r>
            <a:r>
              <a:rPr lang="sv-SE" dirty="0" err="1"/>
              <a:t>am</a:t>
            </a:r>
            <a:r>
              <a:rPr lang="sv-SE" dirty="0"/>
              <a:t> </a:t>
            </a:r>
            <a:r>
              <a:rPr lang="sv-SE" dirty="0" err="1"/>
              <a:t>studying</a:t>
            </a:r>
            <a:r>
              <a:rPr lang="sv-SE" dirty="0"/>
              <a:t> </a:t>
            </a:r>
            <a:r>
              <a:rPr lang="sv-SE" dirty="0" err="1"/>
              <a:t>chemistry</a:t>
            </a:r>
            <a:r>
              <a:rPr lang="sv-SE" dirty="0"/>
              <a:t> </a:t>
            </a:r>
            <a:r>
              <a:rPr lang="sv-SE" dirty="0" err="1"/>
              <a:t>programme</a:t>
            </a:r>
            <a:r>
              <a:rPr lang="sv-SE" dirty="0"/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DE819-BCDF-62B2-D2DB-2AF04AD5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270BC-7A11-5901-209A-E60A6016F8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31B4EC-5A49-D37D-8A35-AB2A49D18967}"/>
              </a:ext>
            </a:extLst>
          </p:cNvPr>
          <p:cNvSpPr txBox="1"/>
          <p:nvPr/>
        </p:nvSpPr>
        <p:spPr>
          <a:xfrm>
            <a:off x="914559" y="894510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1A5E82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hlinkClick r:id="rId2"/>
              </a:rPr>
              <a:t>https://integritydlm.net/values-game/?lang=en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45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7928-D918-8A40-2397-715ADDB6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Content Placeholder 8" descr="A group of rectangular black rectangular&#10;&#10;Description automatically generated with medium confidence">
            <a:extLst>
              <a:ext uri="{FF2B5EF4-FFF2-40B4-BE49-F238E27FC236}">
                <a16:creationId xmlns:a16="http://schemas.microsoft.com/office/drawing/2014/main" id="{A99926D4-497C-8FBE-F85E-AEF95ECDB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69504" y="1867203"/>
            <a:ext cx="10278341" cy="683509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D632C-EEAC-6426-2E37-9B781F7B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1C0A5-A784-3785-049C-455D37FA4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18</a:t>
            </a:fld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431417-7BA3-111E-0770-A31FDF357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30" y="2785464"/>
            <a:ext cx="8478392" cy="59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DEF7-B51E-A625-B8D1-DAA9BCF4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Learning in the </a:t>
            </a:r>
            <a:r>
              <a:rPr lang="sv-SE" dirty="0" err="1"/>
              <a:t>nature</a:t>
            </a:r>
            <a:r>
              <a:rPr lang="sv-SE" dirty="0"/>
              <a:t> (</a:t>
            </a:r>
            <a:r>
              <a:rPr lang="sv-SE" dirty="0" err="1"/>
              <a:t>Harge</a:t>
            </a:r>
            <a:r>
              <a:rPr lang="sv-SE" dirty="0"/>
              <a:t> uddar)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AA6CE-8106-3528-689F-E36ADE51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4205F-FD34-F03F-AF30-7FACE6627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19</a:t>
            </a:fld>
            <a:endParaRPr lang="sv-SE"/>
          </a:p>
        </p:txBody>
      </p:sp>
      <p:pic>
        <p:nvPicPr>
          <p:cNvPr id="7" name="Content Placeholder 6" descr="A group of people sitting around a fire pit&#10;&#10;Description automatically generated">
            <a:extLst>
              <a:ext uri="{FF2B5EF4-FFF2-40B4-BE49-F238E27FC236}">
                <a16:creationId xmlns:a16="http://schemas.microsoft.com/office/drawing/2014/main" id="{C6CB2071-D85B-8D57-E664-2C153F7EE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19300" y="3303055"/>
            <a:ext cx="7224182" cy="541813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7375A7-A3B0-0D4A-64DE-AE9E7B0315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2873" y="3303055"/>
            <a:ext cx="7920000" cy="5419017"/>
          </a:xfrm>
        </p:spPr>
        <p:txBody>
          <a:bodyPr/>
          <a:lstStyle/>
          <a:p>
            <a:r>
              <a:rPr lang="sv-SE" dirty="0"/>
              <a:t>Social events in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week</a:t>
            </a:r>
            <a:endParaRPr lang="sv-SE" dirty="0"/>
          </a:p>
          <a:p>
            <a:r>
              <a:rPr lang="sv-SE" dirty="0"/>
              <a:t>Readings </a:t>
            </a:r>
            <a:r>
              <a:rPr lang="sv-SE" dirty="0" err="1"/>
              <a:t>related</a:t>
            </a:r>
            <a:r>
              <a:rPr lang="sv-SE" dirty="0"/>
              <a:t> to the </a:t>
            </a:r>
            <a:r>
              <a:rPr lang="sv-SE" dirty="0" err="1"/>
              <a:t>environment</a:t>
            </a:r>
            <a:endParaRPr lang="sv-SE" dirty="0"/>
          </a:p>
          <a:p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thoughts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others</a:t>
            </a:r>
            <a:r>
              <a:rPr lang="sv-SE" dirty="0"/>
              <a:t> and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expectations</a:t>
            </a:r>
            <a:r>
              <a:rPr lang="sv-SE" dirty="0"/>
              <a:t> to the </a:t>
            </a:r>
            <a:r>
              <a:rPr lang="sv-SE" dirty="0" err="1"/>
              <a:t>programme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038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4040000" cy="1715029"/>
          </a:xfrm>
        </p:spPr>
        <p:txBody>
          <a:bodyPr/>
          <a:lstStyle/>
          <a:p>
            <a:r>
              <a:rPr lang="sv-SE" dirty="0" err="1"/>
              <a:t>Sustainability</a:t>
            </a:r>
            <a:r>
              <a:rPr lang="sv-SE" dirty="0"/>
              <a:t>/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development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559" y="3303054"/>
            <a:ext cx="8338623" cy="5760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“Sustainable development” is development that meets the needs of the present without compromising the ability of future generations to meet their own needs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6" name="Picture 2" descr="Sustainable Development Goals launch in 2016">
            <a:extLst>
              <a:ext uri="{FF2B5EF4-FFF2-40B4-BE49-F238E27FC236}">
                <a16:creationId xmlns:a16="http://schemas.microsoft.com/office/drawing/2014/main" id="{12FA209E-8920-5050-1AA7-B813F2E1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425" y="3303054"/>
            <a:ext cx="7816892" cy="48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3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5AA3-6EBB-5BF7-B596-1D33DF5F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On-going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5CCF2-8AAA-460B-955A-440B5A216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 err="1"/>
              <a:t>Implement</a:t>
            </a:r>
            <a:r>
              <a:rPr lang="sv-SE" dirty="0"/>
              <a:t> the SDG </a:t>
            </a:r>
            <a:r>
              <a:rPr lang="sv-SE" dirty="0" err="1"/>
              <a:t>impact</a:t>
            </a:r>
            <a:r>
              <a:rPr lang="sv-SE" dirty="0"/>
              <a:t>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throughout</a:t>
            </a:r>
            <a:r>
              <a:rPr lang="sv-SE" dirty="0"/>
              <a:t> the </a:t>
            </a:r>
            <a:r>
              <a:rPr lang="sv-SE" dirty="0" err="1"/>
              <a:t>programme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different </a:t>
            </a:r>
            <a:r>
              <a:rPr lang="sv-SE" dirty="0" err="1"/>
              <a:t>topics</a:t>
            </a:r>
            <a:r>
              <a:rPr lang="sv-SE" dirty="0"/>
              <a:t> </a:t>
            </a:r>
            <a:r>
              <a:rPr lang="sv-SE" dirty="0" err="1"/>
              <a:t>related</a:t>
            </a:r>
            <a:r>
              <a:rPr lang="sv-SE" dirty="0"/>
              <a:t> to the </a:t>
            </a:r>
            <a:r>
              <a:rPr lang="sv-SE" dirty="0" err="1"/>
              <a:t>course</a:t>
            </a:r>
            <a:r>
              <a:rPr lang="sv-SE" dirty="0"/>
              <a:t> </a:t>
            </a:r>
            <a:r>
              <a:rPr lang="sv-SE" dirty="0" err="1"/>
              <a:t>contents</a:t>
            </a:r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2</a:t>
            </a:r>
            <a:r>
              <a:rPr lang="sv-SE" baseline="30000" dirty="0"/>
              <a:t>nd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student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making</a:t>
            </a:r>
            <a:r>
              <a:rPr lang="sv-SE" dirty="0"/>
              <a:t> </a:t>
            </a:r>
            <a:r>
              <a:rPr lang="sv-SE" dirty="0" err="1"/>
              <a:t>topics</a:t>
            </a:r>
            <a:r>
              <a:rPr lang="sv-SE" dirty="0"/>
              <a:t> as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taken the </a:t>
            </a:r>
            <a:r>
              <a:rPr lang="sv-SE" dirty="0" err="1"/>
              <a:t>course</a:t>
            </a:r>
            <a:endParaRPr lang="sv-S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1</a:t>
            </a:r>
            <a:r>
              <a:rPr lang="sv-SE" baseline="30000" dirty="0"/>
              <a:t>st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student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prepare</a:t>
            </a:r>
            <a:r>
              <a:rPr lang="sv-SE" dirty="0"/>
              <a:t> </a:t>
            </a:r>
            <a:r>
              <a:rPr lang="sv-SE" dirty="0" err="1"/>
              <a:t>topics</a:t>
            </a:r>
            <a:r>
              <a:rPr lang="sv-SE" dirty="0"/>
              <a:t> for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year</a:t>
            </a:r>
            <a:r>
              <a:rPr lang="sv-SE" dirty="0"/>
              <a:t>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 err="1"/>
              <a:t>Teachers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choose</a:t>
            </a:r>
            <a:r>
              <a:rPr lang="sv-SE" dirty="0"/>
              <a:t> relevant </a:t>
            </a:r>
            <a:r>
              <a:rPr lang="sv-SE" dirty="0" err="1"/>
              <a:t>topics</a:t>
            </a:r>
            <a:r>
              <a:rPr lang="sv-SE" dirty="0"/>
              <a:t> for </a:t>
            </a:r>
            <a:r>
              <a:rPr lang="sv-SE" dirty="0" err="1"/>
              <a:t>discussion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6C2D6-DFEF-6670-0BBE-C48269FD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67F38-1FBD-5573-1C0A-E227E230C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531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CB65-94A6-919E-1DD6-0B6EF72F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Short </a:t>
            </a:r>
            <a:r>
              <a:rPr lang="sv-SE" dirty="0" err="1"/>
              <a:t>summary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A7D6-06F7-44AF-9ACD-5CBBBD51C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Google Sans"/>
              </a:rPr>
              <a:t>These activities promote inquiry-based, collaborative, constructivist, reflective, and integrative approaches to enhance student learning.</a:t>
            </a:r>
            <a:endParaRPr lang="en-US" dirty="0">
              <a:latin typeface="Google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CFB24-F8BB-EA11-58AC-5F8DBA23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CBD75-E241-CEBA-63CC-0FCAE0250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83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70393-EFAC-6987-629B-62D60326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Acknowledgements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A3B5-C25F-452A-4879-16E729FAB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ENT </a:t>
            </a:r>
            <a:r>
              <a:rPr lang="sv-SE" dirty="0" err="1"/>
              <a:t>Faculty</a:t>
            </a:r>
            <a:r>
              <a:rPr lang="sv-SE" dirty="0"/>
              <a:t> for </a:t>
            </a:r>
            <a:r>
              <a:rPr lang="sv-SE" dirty="0" err="1"/>
              <a:t>funding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work</a:t>
            </a:r>
            <a:endParaRPr lang="sv-SE" dirty="0"/>
          </a:p>
          <a:p>
            <a:r>
              <a:rPr lang="sv-SE" dirty="0"/>
              <a:t>Alice Annelin and Gert-Olof Boström from Umeå University</a:t>
            </a:r>
          </a:p>
          <a:p>
            <a:r>
              <a:rPr lang="sv-SE" dirty="0"/>
              <a:t>Dr. Johanna Björklund and </a:t>
            </a:r>
            <a:r>
              <a:rPr lang="sv-SE" dirty="0" err="1"/>
              <a:t>her</a:t>
            </a:r>
            <a:r>
              <a:rPr lang="sv-SE" dirty="0"/>
              <a:t> team (ORU)</a:t>
            </a:r>
          </a:p>
          <a:p>
            <a:r>
              <a:rPr lang="sv-SE" dirty="0" err="1"/>
              <a:t>Current</a:t>
            </a:r>
            <a:r>
              <a:rPr lang="sv-SE" dirty="0"/>
              <a:t> master students and alumni students</a:t>
            </a:r>
          </a:p>
          <a:p>
            <a:r>
              <a:rPr lang="sv-SE" dirty="0" err="1"/>
              <a:t>Teachers</a:t>
            </a:r>
            <a:r>
              <a:rPr lang="sv-SE" dirty="0"/>
              <a:t> from MTM (Mattias, Maria, Tuulia, Steffen)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3D989-C721-BDB5-B15D-71399F43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05E9A-3A80-22D4-B789-093376B6E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252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2C27A-A559-64EE-C35B-860C4C1A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751" y="322812"/>
            <a:ext cx="9832834" cy="1715029"/>
          </a:xfrm>
        </p:spPr>
        <p:txBody>
          <a:bodyPr/>
          <a:lstStyle/>
          <a:p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competencies</a:t>
            </a:r>
            <a:r>
              <a:rPr lang="sv-SE" dirty="0"/>
              <a:t> for </a:t>
            </a:r>
            <a:r>
              <a:rPr lang="sv-SE" dirty="0" err="1"/>
              <a:t>sustainability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39D34-40AC-998E-B89C-08E5D4917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7A4B0-2F66-660B-2C9D-B1934E475D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01DB3B-2399-F341-B474-AE739D6ABF41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E40C154-7A2B-EE5E-B8E5-393FFB3A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00" y="1858384"/>
            <a:ext cx="9948497" cy="727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55C96E-98C6-BC1A-CD6A-5D2CFE461707}"/>
              </a:ext>
            </a:extLst>
          </p:cNvPr>
          <p:cNvSpPr txBox="1"/>
          <p:nvPr/>
        </p:nvSpPr>
        <p:spPr>
          <a:xfrm>
            <a:off x="2728222" y="9424841"/>
            <a:ext cx="10451451" cy="554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1" dirty="0"/>
              <a:t>Aaron &amp; </a:t>
            </a:r>
            <a:r>
              <a:rPr lang="sv-SE" sz="1501" dirty="0" err="1"/>
              <a:t>Wiek</a:t>
            </a:r>
            <a:r>
              <a:rPr lang="sv-SE" sz="1501" dirty="0"/>
              <a:t>, 2021, </a:t>
            </a:r>
            <a:r>
              <a:rPr lang="en-US" sz="1501" dirty="0"/>
              <a:t>Competencies for Advancing Transformations Towards Sustainability, Frontiers in Education, Vol 6, </a:t>
            </a:r>
            <a:br>
              <a:rPr lang="en-US" sz="1501" dirty="0"/>
            </a:br>
            <a:r>
              <a:rPr lang="en-US" sz="1501" dirty="0"/>
              <a:t>https://www.frontiersin.org/articles/10.3389/feduc.2021.785163 </a:t>
            </a:r>
            <a:endParaRPr lang="sv-SE" sz="1501" dirty="0"/>
          </a:p>
        </p:txBody>
      </p:sp>
    </p:spTree>
    <p:extLst>
      <p:ext uri="{BB962C8B-B14F-4D97-AF65-F5344CB8AC3E}">
        <p14:creationId xmlns:p14="http://schemas.microsoft.com/office/powerpoint/2010/main" val="160875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4040000" cy="1715029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International Master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559" y="3303054"/>
            <a:ext cx="14040000" cy="5760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Chemistry in Environmental Forensics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Nordic Master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Arctic Environmental Forensics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6" name="Picture 2" descr="Sustainable Development Goals launch in 2016">
            <a:extLst>
              <a:ext uri="{FF2B5EF4-FFF2-40B4-BE49-F238E27FC236}">
                <a16:creationId xmlns:a16="http://schemas.microsoft.com/office/drawing/2014/main" id="{AA5EA195-3918-0790-DCF6-5CBD25C8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98" y="4890455"/>
            <a:ext cx="8163339" cy="50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3B6E4FE-BAA6-E36F-4110-14284A0DEEAC}"/>
              </a:ext>
            </a:extLst>
          </p:cNvPr>
          <p:cNvSpPr txBox="1">
            <a:spLocks/>
          </p:cNvSpPr>
          <p:nvPr/>
        </p:nvSpPr>
        <p:spPr bwMode="auto">
          <a:xfrm>
            <a:off x="914558" y="5109526"/>
            <a:ext cx="7857640" cy="381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>
            <a:lvl1pPr marL="0" indent="0" algn="l" defTabSz="816605" rtl="0" eaLnBrk="1" fontAlgn="base" hangingPunct="1">
              <a:spcBef>
                <a:spcPts val="1800"/>
              </a:spcBef>
              <a:spcAft>
                <a:spcPct val="0"/>
              </a:spcAft>
              <a:buFontTx/>
              <a:buNone/>
              <a:defRPr lang="sv-SE" sz="3600" b="0" i="0" kern="1200">
                <a:solidFill>
                  <a:schemeClr val="tx1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1pPr>
            <a:lvl2pPr marL="1326983" indent="-510378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6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 pitchFamily="18" charset="0"/>
              </a:defRPr>
            </a:lvl2pPr>
            <a:lvl3pPr marL="2041512" indent="-408302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/>
              </a:defRPr>
            </a:lvl3pPr>
            <a:lvl4pPr marL="2858117" indent="-408302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/>
              </a:defRPr>
            </a:lvl4pPr>
            <a:lvl5pPr marL="3674722" indent="-408302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/>
              </a:defRPr>
            </a:lvl5pPr>
            <a:lvl6pPr marL="4491327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7932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4537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41142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The Transport of Pollutants in Soil, Water, and Air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Analytical Methods in Environmental Forensics I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Analytical Methods in Environmental Forensics II 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Environmental Toxicology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Health Impacts of Environmental Exposure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latin typeface="Open Sans" panose="020B0606030504020204" pitchFamily="34" charset="0"/>
                <a:ea typeface="Times New Roman" panose="02020603050405020304" pitchFamily="18" charset="0"/>
              </a:rPr>
              <a:t>Sustainability, Chemical Safety and the Environment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Independent Project for the Degree of Master (120 Credits) in Chemistry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791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7C7987A-BCBB-E94C-D75B-C0B6AF7DA13C}"/>
              </a:ext>
            </a:extLst>
          </p:cNvPr>
          <p:cNvSpPr txBox="1">
            <a:spLocks/>
          </p:cNvSpPr>
          <p:nvPr/>
        </p:nvSpPr>
        <p:spPr bwMode="auto">
          <a:xfrm>
            <a:off x="914558" y="5109526"/>
            <a:ext cx="7857640" cy="381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>
            <a:lvl1pPr marL="0" indent="0" algn="l" defTabSz="816605" rtl="0" eaLnBrk="1" fontAlgn="base" hangingPunct="1">
              <a:spcBef>
                <a:spcPts val="1800"/>
              </a:spcBef>
              <a:spcAft>
                <a:spcPct val="0"/>
              </a:spcAft>
              <a:buFontTx/>
              <a:buNone/>
              <a:defRPr lang="sv-SE" sz="3600" b="0" i="0" kern="1200">
                <a:solidFill>
                  <a:schemeClr val="tx1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1pPr>
            <a:lvl2pPr marL="1326983" indent="-510378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6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 pitchFamily="18" charset="0"/>
              </a:defRPr>
            </a:lvl2pPr>
            <a:lvl3pPr marL="2041512" indent="-408302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/>
              </a:defRPr>
            </a:lvl3pPr>
            <a:lvl4pPr marL="2858117" indent="-408302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/>
              </a:defRPr>
            </a:lvl4pPr>
            <a:lvl5pPr marL="3674722" indent="-408302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/>
              </a:defRPr>
            </a:lvl5pPr>
            <a:lvl6pPr marL="4491327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7932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4537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41142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The Transport of Pollutants in Soil, Water, and Air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Analytical Methods in Environmental Forensics I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Analytical Methods in Environmental Forensics II 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Environmental Toxicology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Health Impacts of Environmental Exposure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latin typeface="Open Sans" panose="020B0606030504020204" pitchFamily="34" charset="0"/>
                <a:ea typeface="Times New Roman" panose="02020603050405020304" pitchFamily="18" charset="0"/>
              </a:rPr>
              <a:t>Sustainability, Chemical Safety and the Environment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Independent Project for the Degree of Master (120 Credits) in Chemistry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4040000" cy="1715029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International Master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559" y="3303054"/>
            <a:ext cx="14040000" cy="5760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Chemistry in Environmental Forensics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Nordic Master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Arctic Environmental Forensics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6" name="Picture 2" descr="Sustainable Development Goals launch in 2016">
            <a:extLst>
              <a:ext uri="{FF2B5EF4-FFF2-40B4-BE49-F238E27FC236}">
                <a16:creationId xmlns:a16="http://schemas.microsoft.com/office/drawing/2014/main" id="{AA5EA195-3918-0790-DCF6-5CBD25C8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98" y="4890455"/>
            <a:ext cx="8163339" cy="50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FC9DFB-F561-89D5-D601-457AD69F3FC4}"/>
              </a:ext>
            </a:extLst>
          </p:cNvPr>
          <p:cNvSpPr txBox="1"/>
          <p:nvPr/>
        </p:nvSpPr>
        <p:spPr>
          <a:xfrm>
            <a:off x="1587" y="4869540"/>
            <a:ext cx="18289588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The courses in these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are in line with the ecological dimension of 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342727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B6E50A4-CDB6-52AB-42A2-B3BAF4B0E9DF}"/>
              </a:ext>
            </a:extLst>
          </p:cNvPr>
          <p:cNvSpPr txBox="1">
            <a:spLocks/>
          </p:cNvSpPr>
          <p:nvPr/>
        </p:nvSpPr>
        <p:spPr bwMode="auto">
          <a:xfrm>
            <a:off x="914558" y="5109526"/>
            <a:ext cx="7857640" cy="381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>
            <a:lvl1pPr marL="0" indent="0" algn="l" defTabSz="816605" rtl="0" eaLnBrk="1" fontAlgn="base" hangingPunct="1">
              <a:spcBef>
                <a:spcPts val="1800"/>
              </a:spcBef>
              <a:spcAft>
                <a:spcPct val="0"/>
              </a:spcAft>
              <a:buFontTx/>
              <a:buNone/>
              <a:defRPr lang="sv-SE" sz="3600" b="0" i="0" kern="1200">
                <a:solidFill>
                  <a:schemeClr val="tx1"/>
                </a:solidFill>
                <a:latin typeface="Arial" pitchFamily="34" charset="0"/>
                <a:ea typeface="ＭＳ Ｐゴシック" pitchFamily="68" charset="-128"/>
                <a:cs typeface="Arial" pitchFamily="34" charset="0"/>
              </a:defRPr>
            </a:lvl1pPr>
            <a:lvl2pPr marL="1326983" indent="-510378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6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 pitchFamily="18" charset="0"/>
              </a:defRPr>
            </a:lvl2pPr>
            <a:lvl3pPr marL="2041512" indent="-408302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/>
              </a:defRPr>
            </a:lvl3pPr>
            <a:lvl4pPr marL="2858117" indent="-408302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/>
              </a:defRPr>
            </a:lvl4pPr>
            <a:lvl5pPr marL="3674722" indent="-408302" algn="l" defTabSz="81660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0" i="0" kern="1200">
                <a:solidFill>
                  <a:schemeClr val="tx1"/>
                </a:solidFill>
                <a:latin typeface="+mn-lt"/>
                <a:ea typeface="ＭＳ Ｐゴシック" pitchFamily="68" charset="-128"/>
                <a:cs typeface="Sabon LT Std"/>
              </a:defRPr>
            </a:lvl5pPr>
            <a:lvl6pPr marL="4491327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7932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4537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41142" indent="-408302" algn="l" defTabSz="81660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The Transport of Pollutants in Soil, Water, and Air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Analytical Methods in Environmental Forensics I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Analytical Methods in Environmental Forensics II 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Environmental Toxicology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Health Impacts of Environmental Exposure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latin typeface="Open Sans" panose="020B0606030504020204" pitchFamily="34" charset="0"/>
                <a:ea typeface="Times New Roman" panose="02020603050405020304" pitchFamily="18" charset="0"/>
              </a:rPr>
              <a:t>Sustainability, Chemical Safety and the Environment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Independent Project for the Degree of Master (120 Credits) in Chemistry</a:t>
            </a:r>
            <a:endParaRPr lang="en-US" sz="32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6075"/>
            <a:ext cx="14040000" cy="1715029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International Master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559" y="3303054"/>
            <a:ext cx="14040000" cy="57600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Chemistry in Environmental Forensics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Nordic Master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Arctic Environmental Forensics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1C52-65FD-1347-B6D6-4B8A3A5C1D83}" type="datetime1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21094-39C8-7141-9D46-EE65846EEE17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6" name="Picture 2" descr="Sustainable Development Goals launch in 2016">
            <a:extLst>
              <a:ext uri="{FF2B5EF4-FFF2-40B4-BE49-F238E27FC236}">
                <a16:creationId xmlns:a16="http://schemas.microsoft.com/office/drawing/2014/main" id="{AA5EA195-3918-0790-DCF6-5CBD25C8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98" y="4890455"/>
            <a:ext cx="8163339" cy="50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FC9DFB-F561-89D5-D601-457AD69F3FC4}"/>
              </a:ext>
            </a:extLst>
          </p:cNvPr>
          <p:cNvSpPr txBox="1"/>
          <p:nvPr/>
        </p:nvSpPr>
        <p:spPr>
          <a:xfrm>
            <a:off x="1587" y="4869540"/>
            <a:ext cx="18289588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But…</a:t>
            </a:r>
          </a:p>
          <a:p>
            <a:pPr algn="ctr"/>
            <a:r>
              <a:rPr lang="en-US" sz="6000" b="1" dirty="0"/>
              <a:t>Social and economic aspects are not the focus</a:t>
            </a:r>
          </a:p>
        </p:txBody>
      </p:sp>
    </p:spTree>
    <p:extLst>
      <p:ext uri="{BB962C8B-B14F-4D97-AF65-F5344CB8AC3E}">
        <p14:creationId xmlns:p14="http://schemas.microsoft.com/office/powerpoint/2010/main" val="368166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B438-3144-EA1D-42DF-DAFC12D8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competencies</a:t>
            </a:r>
            <a:r>
              <a:rPr lang="sv-SE" dirty="0"/>
              <a:t> for sustainable </a:t>
            </a:r>
            <a:r>
              <a:rPr lang="sv-SE" dirty="0" err="1"/>
              <a:t>development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7906-B8D9-C807-D227-3C1DD741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27" y="2702636"/>
            <a:ext cx="9845538" cy="675813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competencies</a:t>
            </a:r>
            <a:r>
              <a:rPr lang="sv-SE" dirty="0"/>
              <a:t> do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1F2F0-CF18-AE7E-D5EF-FCC019C3D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01DB3B-2399-F341-B474-AE739D6ABF41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20B24-1A1B-3836-9CF9-82E5FC9F5113}"/>
              </a:ext>
            </a:extLst>
          </p:cNvPr>
          <p:cNvSpPr txBox="1"/>
          <p:nvPr/>
        </p:nvSpPr>
        <p:spPr>
          <a:xfrm>
            <a:off x="3009594" y="9283991"/>
            <a:ext cx="12310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rgbClr val="333333"/>
                </a:solidFill>
                <a:latin typeface="-apple-system"/>
              </a:rPr>
              <a:t>Wiek</a:t>
            </a:r>
            <a:r>
              <a:rPr lang="en-US" sz="1350" dirty="0">
                <a:solidFill>
                  <a:srgbClr val="333333"/>
                </a:solidFill>
                <a:latin typeface="-apple-system"/>
              </a:rPr>
              <a:t>, A., </a:t>
            </a:r>
            <a:r>
              <a:rPr lang="en-US" sz="1350" dirty="0" err="1">
                <a:solidFill>
                  <a:srgbClr val="333333"/>
                </a:solidFill>
                <a:latin typeface="-apple-system"/>
              </a:rPr>
              <a:t>Withycombe</a:t>
            </a:r>
            <a:r>
              <a:rPr lang="en-US" sz="1350" dirty="0">
                <a:solidFill>
                  <a:srgbClr val="333333"/>
                </a:solidFill>
                <a:latin typeface="-apple-system"/>
              </a:rPr>
              <a:t>, L. &amp; Redman, C.L. Key competencies in sustainability: a reference framework for academic program development. </a:t>
            </a:r>
            <a:r>
              <a:rPr lang="en-US" sz="1350" i="1" dirty="0">
                <a:solidFill>
                  <a:srgbClr val="333333"/>
                </a:solidFill>
                <a:latin typeface="-apple-system"/>
              </a:rPr>
              <a:t>Sustain Sci</a:t>
            </a:r>
            <a:r>
              <a:rPr lang="en-US" sz="1350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en-US" sz="1350" b="1" dirty="0">
                <a:solidFill>
                  <a:srgbClr val="333333"/>
                </a:solidFill>
                <a:latin typeface="-apple-system"/>
              </a:rPr>
              <a:t>6</a:t>
            </a:r>
            <a:r>
              <a:rPr lang="en-US" sz="1350" dirty="0">
                <a:solidFill>
                  <a:srgbClr val="333333"/>
                </a:solidFill>
                <a:latin typeface="-apple-system"/>
              </a:rPr>
              <a:t>, 203–218 (2011). </a:t>
            </a:r>
            <a:r>
              <a:rPr lang="en-US" sz="1350" dirty="0">
                <a:solidFill>
                  <a:srgbClr val="333333"/>
                </a:solidFill>
                <a:latin typeface="-apple-system"/>
                <a:hlinkClick r:id="rId3"/>
              </a:rPr>
              <a:t>https://doi.org/10.1007/s11625-011-0132-6</a:t>
            </a:r>
            <a:endParaRPr lang="en-US" sz="1350" dirty="0">
              <a:solidFill>
                <a:srgbClr val="333333"/>
              </a:solidFill>
              <a:latin typeface="-apple-system"/>
            </a:endParaRPr>
          </a:p>
          <a:p>
            <a:r>
              <a:rPr lang="en-US" sz="1350" dirty="0">
                <a:solidFill>
                  <a:srgbClr val="333333"/>
                </a:solidFill>
                <a:latin typeface="-apple-system"/>
              </a:rPr>
              <a:t>10. UNESCO [United Nations Educational Scientific and Cultural </a:t>
            </a:r>
            <a:r>
              <a:rPr lang="en-US" sz="1350" dirty="0" err="1">
                <a:solidFill>
                  <a:srgbClr val="333333"/>
                </a:solidFill>
                <a:latin typeface="-apple-system"/>
              </a:rPr>
              <a:t>Organisation</a:t>
            </a:r>
            <a:r>
              <a:rPr lang="en-US" sz="1350" dirty="0">
                <a:solidFill>
                  <a:srgbClr val="333333"/>
                </a:solidFill>
                <a:latin typeface="-apple-system"/>
              </a:rPr>
              <a:t>]. Education for Sustainable Development Goals: Learning Objectives; UNESCO: Paris, France, 2017; pp. 1–67.  </a:t>
            </a:r>
            <a:endParaRPr lang="sv-SE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1238E-2401-F961-A68B-0EE26D160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598" y="4139664"/>
            <a:ext cx="7461320" cy="4737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AD4C6-471F-4818-D43D-38A0760CD9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8" t="59772" r="6631"/>
          <a:stretch/>
        </p:blipFill>
        <p:spPr>
          <a:xfrm>
            <a:off x="9112751" y="4117279"/>
            <a:ext cx="6695519" cy="46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6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B438-3144-EA1D-42DF-DAFC12D8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competencies</a:t>
            </a:r>
            <a:r>
              <a:rPr lang="sv-SE" dirty="0"/>
              <a:t> for sustainable </a:t>
            </a:r>
            <a:r>
              <a:rPr lang="sv-SE" dirty="0" err="1"/>
              <a:t>development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7906-B8D9-C807-D227-3C1DD741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27" y="2702636"/>
            <a:ext cx="9845538" cy="675813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competencies</a:t>
            </a:r>
            <a:r>
              <a:rPr lang="sv-SE" dirty="0"/>
              <a:t> do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1F2F0-CF18-AE7E-D5EF-FCC019C3D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01DB3B-2399-F341-B474-AE739D6ABF41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20B24-1A1B-3836-9CF9-82E5FC9F5113}"/>
              </a:ext>
            </a:extLst>
          </p:cNvPr>
          <p:cNvSpPr txBox="1"/>
          <p:nvPr/>
        </p:nvSpPr>
        <p:spPr>
          <a:xfrm>
            <a:off x="3009594" y="9283991"/>
            <a:ext cx="12310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rgbClr val="333333"/>
                </a:solidFill>
                <a:latin typeface="-apple-system"/>
              </a:rPr>
              <a:t>Wiek</a:t>
            </a:r>
            <a:r>
              <a:rPr lang="en-US" sz="1350" dirty="0">
                <a:solidFill>
                  <a:srgbClr val="333333"/>
                </a:solidFill>
                <a:latin typeface="-apple-system"/>
              </a:rPr>
              <a:t>, A., </a:t>
            </a:r>
            <a:r>
              <a:rPr lang="en-US" sz="1350" dirty="0" err="1">
                <a:solidFill>
                  <a:srgbClr val="333333"/>
                </a:solidFill>
                <a:latin typeface="-apple-system"/>
              </a:rPr>
              <a:t>Withycombe</a:t>
            </a:r>
            <a:r>
              <a:rPr lang="en-US" sz="1350" dirty="0">
                <a:solidFill>
                  <a:srgbClr val="333333"/>
                </a:solidFill>
                <a:latin typeface="-apple-system"/>
              </a:rPr>
              <a:t>, L. &amp; Redman, C.L. Key competencies in sustainability: a reference framework for academic program development. </a:t>
            </a:r>
            <a:r>
              <a:rPr lang="en-US" sz="1350" i="1" dirty="0">
                <a:solidFill>
                  <a:srgbClr val="333333"/>
                </a:solidFill>
                <a:latin typeface="-apple-system"/>
              </a:rPr>
              <a:t>Sustain Sci</a:t>
            </a:r>
            <a:r>
              <a:rPr lang="en-US" sz="1350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en-US" sz="1350" b="1" dirty="0">
                <a:solidFill>
                  <a:srgbClr val="333333"/>
                </a:solidFill>
                <a:latin typeface="-apple-system"/>
              </a:rPr>
              <a:t>6</a:t>
            </a:r>
            <a:r>
              <a:rPr lang="en-US" sz="1350" dirty="0">
                <a:solidFill>
                  <a:srgbClr val="333333"/>
                </a:solidFill>
                <a:latin typeface="-apple-system"/>
              </a:rPr>
              <a:t>, 203–218 (2011). </a:t>
            </a:r>
            <a:r>
              <a:rPr lang="en-US" sz="1350" dirty="0">
                <a:solidFill>
                  <a:srgbClr val="333333"/>
                </a:solidFill>
                <a:latin typeface="-apple-system"/>
                <a:hlinkClick r:id="rId3"/>
              </a:rPr>
              <a:t>https://doi.org/10.1007/s11625-011-0132-6</a:t>
            </a:r>
            <a:endParaRPr lang="en-US" sz="1350" dirty="0">
              <a:solidFill>
                <a:srgbClr val="333333"/>
              </a:solidFill>
              <a:latin typeface="-apple-system"/>
            </a:endParaRPr>
          </a:p>
          <a:p>
            <a:r>
              <a:rPr lang="en-US" sz="1350" dirty="0">
                <a:solidFill>
                  <a:srgbClr val="333333"/>
                </a:solidFill>
                <a:latin typeface="-apple-system"/>
              </a:rPr>
              <a:t>10. UNESCO [United Nations Educational Scientific and Cultural </a:t>
            </a:r>
            <a:r>
              <a:rPr lang="en-US" sz="1350" dirty="0" err="1">
                <a:solidFill>
                  <a:srgbClr val="333333"/>
                </a:solidFill>
                <a:latin typeface="-apple-system"/>
              </a:rPr>
              <a:t>Organisation</a:t>
            </a:r>
            <a:r>
              <a:rPr lang="en-US" sz="1350" dirty="0">
                <a:solidFill>
                  <a:srgbClr val="333333"/>
                </a:solidFill>
                <a:latin typeface="-apple-system"/>
              </a:rPr>
              <a:t>]. Education for Sustainable Development Goals: Learning Objectives; UNESCO: Paris, France, 2017; pp. 1–67.  </a:t>
            </a:r>
            <a:endParaRPr lang="sv-SE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1238E-2401-F961-A68B-0EE26D160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598" y="4139664"/>
            <a:ext cx="7461320" cy="4737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AD4C6-471F-4818-D43D-38A0760CD9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8" t="59772" r="6631"/>
          <a:stretch/>
        </p:blipFill>
        <p:spPr>
          <a:xfrm>
            <a:off x="9112751" y="4117279"/>
            <a:ext cx="6695519" cy="4659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DF6935-FD4A-ED89-AED5-1FDABBD3EC14}"/>
              </a:ext>
            </a:extLst>
          </p:cNvPr>
          <p:cNvSpPr txBox="1"/>
          <p:nvPr/>
        </p:nvSpPr>
        <p:spPr>
          <a:xfrm>
            <a:off x="1587" y="6675146"/>
            <a:ext cx="18289588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Aligns with University’s vision</a:t>
            </a:r>
          </a:p>
          <a:p>
            <a:pPr algn="ctr"/>
            <a:r>
              <a:rPr lang="en-US" sz="6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Örebro University is a place for education, further training, and lifelong learning. 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9504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Problem-</a:t>
            </a:r>
            <a:r>
              <a:rPr lang="sv-SE" dirty="0" err="1"/>
              <a:t>based</a:t>
            </a:r>
            <a:r>
              <a:rPr lang="sv-SE" dirty="0"/>
              <a:t> </a:t>
            </a:r>
            <a:r>
              <a:rPr lang="sv-SE" dirty="0" err="1"/>
              <a:t>learning</a:t>
            </a:r>
            <a:r>
              <a:rPr lang="sv-SE" dirty="0"/>
              <a:t> (PBL)</a:t>
            </a:r>
            <a:endParaRPr lang="en-US" dirty="0"/>
          </a:p>
        </p:txBody>
      </p:sp>
      <p:pic>
        <p:nvPicPr>
          <p:cNvPr id="5" name="Picture 2" descr="Problem-Based Learning (PBL) - Educational Technology">
            <a:extLst>
              <a:ext uri="{FF2B5EF4-FFF2-40B4-BE49-F238E27FC236}">
                <a16:creationId xmlns:a16="http://schemas.microsoft.com/office/drawing/2014/main" id="{3B1F0CB9-E157-837C-143F-3D141AF000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43"/>
          <a:stretch/>
        </p:blipFill>
        <p:spPr bwMode="auto">
          <a:xfrm>
            <a:off x="1030174" y="2485908"/>
            <a:ext cx="9353690" cy="72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F8EB9-F4AE-25D1-691C-0771283E80D0}"/>
              </a:ext>
            </a:extLst>
          </p:cNvPr>
          <p:cNvSpPr txBox="1"/>
          <p:nvPr/>
        </p:nvSpPr>
        <p:spPr>
          <a:xfrm>
            <a:off x="3160031" y="9750195"/>
            <a:ext cx="119711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9. J </a:t>
            </a:r>
            <a:r>
              <a:rPr lang="en-US" sz="1350" dirty="0" err="1"/>
              <a:t>Donnér</a:t>
            </a:r>
            <a:r>
              <a:rPr lang="en-US" sz="1350" dirty="0"/>
              <a:t> and G Edgren (2015) </a:t>
            </a:r>
            <a:r>
              <a:rPr lang="en-US" sz="1350" dirty="0" err="1"/>
              <a:t>Högre</a:t>
            </a:r>
            <a:r>
              <a:rPr lang="en-US" sz="1350" dirty="0"/>
              <a:t> </a:t>
            </a:r>
            <a:r>
              <a:rPr lang="en-US" sz="1350" dirty="0" err="1"/>
              <a:t>utbildning</a:t>
            </a:r>
            <a:r>
              <a:rPr lang="en-US" sz="1350" dirty="0"/>
              <a:t> Vol. 5, Nr. 1, 2015, 35-45</a:t>
            </a:r>
            <a:r>
              <a:rPr lang="sv-SE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52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559" y="1155264"/>
            <a:ext cx="14040000" cy="1715029"/>
          </a:xfrm>
        </p:spPr>
        <p:txBody>
          <a:bodyPr/>
          <a:lstStyle/>
          <a:p>
            <a:r>
              <a:rPr lang="sv-SE" dirty="0"/>
              <a:t>Approach</a:t>
            </a:r>
          </a:p>
        </p:txBody>
      </p:sp>
      <p:sp>
        <p:nvSpPr>
          <p:cNvPr id="8197" name="Platshållare för datum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4D3CEF-113B-FB4B-89AD-EA84B82710EA}" type="datetime1">
              <a:rPr lang="sv-SE" smtClean="0">
                <a:cs typeface="Arial" charset="0"/>
              </a:rPr>
              <a:t>2023-09-26</a:t>
            </a:fld>
            <a:endParaRPr lang="sv-SE">
              <a:cs typeface="Arial" charset="0"/>
            </a:endParaRPr>
          </a:p>
        </p:txBody>
      </p:sp>
      <p:sp>
        <p:nvSpPr>
          <p:cNvPr id="8198" name="Platshållare för bildnumm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326983" indent="-51037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04151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858117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3674722" indent="-40830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9132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530793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6124537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6941142" indent="-4083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761087-326B-2345-8DDC-C74E05AC7582}" type="slidenum">
              <a:rPr lang="sv-SE">
                <a:cs typeface="Arial" charset="0"/>
              </a:rPr>
              <a:pPr eaLnBrk="1" hangingPunct="1"/>
              <a:t>9</a:t>
            </a:fld>
            <a:endParaRPr lang="sv-SE">
              <a:cs typeface="Arial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558" y="3303054"/>
            <a:ext cx="15265241" cy="5760000"/>
          </a:xfrm>
        </p:spPr>
        <p:txBody>
          <a:bodyPr/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forming a working group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consisting of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programme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coordinator, head of unit, and course responsible teachers to identify possible key courses for sustainable development throughout the education. 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evaluate current situation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what key courses have been identified, content and learning activities that might already be linked to sustainable development. 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 create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different learning activities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integrate sustainable development in different courses </a:t>
            </a:r>
            <a:endParaRPr lang="sv-SE"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revider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engelska" id="{4FE90FDB-F15D-4FB6-BCCE-B7D0437090B6}" vid="{DB5EB4B9-7456-408E-9C4D-9D0012ABDC3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powerpointmall_engelska (4)</Template>
  <TotalTime>3218</TotalTime>
  <Words>1252</Words>
  <Application>Microsoft Office PowerPoint</Application>
  <PresentationFormat>Custom</PresentationFormat>
  <Paragraphs>159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-apple-system</vt:lpstr>
      <vt:lpstr>Arial</vt:lpstr>
      <vt:lpstr>Calibri</vt:lpstr>
      <vt:lpstr>Google Sans</vt:lpstr>
      <vt:lpstr>Open sans</vt:lpstr>
      <vt:lpstr>Open sans</vt:lpstr>
      <vt:lpstr>Sabon LT Std</vt:lpstr>
      <vt:lpstr>Times New Roman</vt:lpstr>
      <vt:lpstr>Trade Gothic LT Std Bold</vt:lpstr>
      <vt:lpstr>Wingdings</vt:lpstr>
      <vt:lpstr>Presentation_reviderad</vt:lpstr>
      <vt:lpstr>Project of integration of sustainable development in the master programmes</vt:lpstr>
      <vt:lpstr>Sustainability/Sustainable development</vt:lpstr>
      <vt:lpstr>International Master Programme</vt:lpstr>
      <vt:lpstr>International Master Programme</vt:lpstr>
      <vt:lpstr>International Master Programme</vt:lpstr>
      <vt:lpstr>Key competencies for sustainable development</vt:lpstr>
      <vt:lpstr>Key competencies for sustainable development</vt:lpstr>
      <vt:lpstr>Problem-based learning (PBL)</vt:lpstr>
      <vt:lpstr>Approach</vt:lpstr>
      <vt:lpstr>Challenges/Opportunities (I)</vt:lpstr>
      <vt:lpstr>Challenges/Opportunities (II)</vt:lpstr>
      <vt:lpstr>Activities used/using</vt:lpstr>
      <vt:lpstr>PowerPoint Presentation</vt:lpstr>
      <vt:lpstr>Online quiz developed</vt:lpstr>
      <vt:lpstr>PowerPoint Presentation</vt:lpstr>
      <vt:lpstr>PowerPoint Presentation</vt:lpstr>
      <vt:lpstr>Feedback from students</vt:lpstr>
      <vt:lpstr>PowerPoint Presentation</vt:lpstr>
      <vt:lpstr>Learning in the nature (Harge uddar)</vt:lpstr>
      <vt:lpstr>On-going plan</vt:lpstr>
      <vt:lpstr>Short summary</vt:lpstr>
      <vt:lpstr>Acknowledgements</vt:lpstr>
      <vt:lpstr>Key competencies for sustainability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of integration of sustainable development in the master programmes</dc:title>
  <dc:creator>Leo Yeung</dc:creator>
  <cp:lastModifiedBy>Leo Yeung</cp:lastModifiedBy>
  <cp:revision>11</cp:revision>
  <dcterms:created xsi:type="dcterms:W3CDTF">2023-09-13T11:35:05Z</dcterms:created>
  <dcterms:modified xsi:type="dcterms:W3CDTF">2023-09-26T07:50:24Z</dcterms:modified>
</cp:coreProperties>
</file>